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2"/>
  </p:handoutMasterIdLst>
  <p:sldIdLst>
    <p:sldId id="256" r:id="rId2"/>
    <p:sldId id="359" r:id="rId3"/>
    <p:sldId id="329" r:id="rId4"/>
    <p:sldId id="370" r:id="rId5"/>
    <p:sldId id="366" r:id="rId6"/>
    <p:sldId id="363" r:id="rId7"/>
    <p:sldId id="364" r:id="rId8"/>
    <p:sldId id="371" r:id="rId9"/>
    <p:sldId id="372" r:id="rId10"/>
    <p:sldId id="373" r:id="rId11"/>
    <p:sldId id="330" r:id="rId12"/>
    <p:sldId id="368" r:id="rId13"/>
    <p:sldId id="343" r:id="rId14"/>
    <p:sldId id="375" r:id="rId15"/>
    <p:sldId id="378" r:id="rId16"/>
    <p:sldId id="382" r:id="rId17"/>
    <p:sldId id="379" r:id="rId18"/>
    <p:sldId id="380" r:id="rId19"/>
    <p:sldId id="381" r:id="rId20"/>
    <p:sldId id="377" r:id="rId21"/>
  </p:sldIdLst>
  <p:sldSz cx="9144000" cy="6858000" type="screen4x3"/>
  <p:notesSz cx="9928225" cy="6797675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CC"/>
    <a:srgbClr val="0099FF"/>
    <a:srgbClr val="669900"/>
    <a:srgbClr val="FF0000"/>
    <a:srgbClr val="FF9933"/>
    <a:srgbClr val="00CC00"/>
    <a:srgbClr val="33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 autoAdjust="0"/>
  </p:normalViewPr>
  <p:slideViewPr>
    <p:cSldViewPr>
      <p:cViewPr>
        <p:scale>
          <a:sx n="80" d="100"/>
          <a:sy n="80" d="100"/>
        </p:scale>
        <p:origin x="-1368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40919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6220" y="1"/>
            <a:ext cx="4228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0650"/>
            <a:ext cx="4340919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6220" y="6470650"/>
            <a:ext cx="42281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FB4900E-3E19-469E-ACC6-DF4A2B4CD14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047188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762000" y="0"/>
            <a:ext cx="8382000" cy="12954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 rot="-5400000">
            <a:off x="-427037" y="92074"/>
            <a:ext cx="1587500" cy="94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5600">
                <a:solidFill>
                  <a:srgbClr val="00CC00"/>
                </a:solidFill>
                <a:latin typeface="TradeGothic Bold" pitchFamily="34" charset="0"/>
              </a:rPr>
              <a:t>C</a:t>
            </a:r>
            <a:r>
              <a:rPr lang="es-ES_tradnl" sz="5600">
                <a:solidFill>
                  <a:schemeClr val="accent2"/>
                </a:solidFill>
                <a:latin typeface="TradeGothic Bold" pitchFamily="34" charset="0"/>
              </a:rPr>
              <a:t>SN</a:t>
            </a:r>
            <a:endParaRPr lang="es-ES_tradnl" sz="5600">
              <a:solidFill>
                <a:srgbClr val="00CC00"/>
              </a:solidFill>
              <a:latin typeface="TradeGothic Bold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50825" y="1524000"/>
            <a:ext cx="864235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3200"/>
              </a:lnSpc>
            </a:pPr>
            <a:endParaRPr lang="es-ES" sz="2800" b="1" dirty="0">
              <a:solidFill>
                <a:schemeClr val="accent2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s-ES" sz="2800" b="1" dirty="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Ageing </a:t>
            </a:r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Management </a:t>
            </a:r>
            <a:endParaRPr lang="en-US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and </a:t>
            </a:r>
          </a:p>
          <a:p>
            <a:pPr algn="ctr">
              <a:lnSpc>
                <a:spcPts val="3200"/>
              </a:lnSpc>
            </a:pP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Long </a:t>
            </a:r>
            <a:r>
              <a:rPr lang="en-US" b="1" dirty="0">
                <a:solidFill>
                  <a:srgbClr val="0070C0"/>
                </a:solidFill>
                <a:latin typeface="Verdana" pitchFamily="34" charset="0"/>
              </a:rPr>
              <a:t>Term Operation </a:t>
            </a:r>
            <a:r>
              <a:rPr lang="en-US" b="1" dirty="0" smtClean="0">
                <a:solidFill>
                  <a:srgbClr val="0070C0"/>
                </a:solidFill>
                <a:latin typeface="Verdana" pitchFamily="34" charset="0"/>
              </a:rPr>
              <a:t>Programs </a:t>
            </a:r>
          </a:p>
          <a:p>
            <a:pPr algn="ctr">
              <a:lnSpc>
                <a:spcPts val="3200"/>
              </a:lnSpc>
            </a:pPr>
            <a:endParaRPr lang="en-US" sz="20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(regulation, activities, planning, organizational aspects)</a:t>
            </a: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IAEA SALTO Workshop (28 – 31 May 2013) </a:t>
            </a: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C.N. Laguna Verde</a:t>
            </a:r>
          </a:p>
          <a:p>
            <a:pPr algn="ctr">
              <a:lnSpc>
                <a:spcPts val="32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Veracruz (México)</a:t>
            </a: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endParaRPr lang="en-US" sz="20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algn="ctr">
              <a:lnSpc>
                <a:spcPts val="3200"/>
              </a:lnSpc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J.M. Figueras (CSN-SIN-GEMA, Spain)</a:t>
            </a: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410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en-GB" sz="1400" b="1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s-ES_tradnl" sz="2000" i="1" dirty="0" smtClean="0">
              <a:latin typeface="Verdan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650" y="1412875"/>
            <a:ext cx="82804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Verdana" pitchFamily="34" charset="0"/>
              </a:rPr>
              <a:t>D. Other sources on AMR and LTO regulation:</a:t>
            </a: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Instruction IS-22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as well as</a:t>
            </a: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CSN procedures </a:t>
            </a: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PT-IV-105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evaluation of SSC ageing management review”, and </a:t>
            </a: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PT-IV-223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inspection of SSC ageing management review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”, and other similar documents from Argentina and Brazil, were used as a basis for developing IAEA sponsored </a:t>
            </a: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Project PREEV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Practices on Ageing and Life Extension”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(2009-2011)</a:t>
            </a: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Project PREEV has generated 4 basic documents (Technical Docs):</a:t>
            </a:r>
          </a:p>
          <a:p>
            <a:pPr marL="1081088" indent="-368300">
              <a:buFont typeface="Wingdings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TD 1: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	Guide for Regulatory Criteria on Ageing Management (AM) and LTO (similar to IAEA Guide 2-12).</a:t>
            </a:r>
            <a:endParaRPr lang="es-ES" sz="16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081088" indent="-368300">
              <a:buFont typeface="Wingdings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TD 2: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	Guide for Regulatory Assessment of AM and LTO.</a:t>
            </a:r>
            <a:endParaRPr lang="es-ES" sz="16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081088" indent="-368300">
              <a:buFont typeface="Wingdings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TD 3: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	Guide for Regulatory Inspection of AM and LTO. </a:t>
            </a:r>
            <a:endParaRPr lang="es-ES" sz="16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081088" indent="-368300">
              <a:buFont typeface="Wingdings" pitchFamily="2" charset="2"/>
              <a:buChar char="ü"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TD 4: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	Guide for AM Issues in the PSR of NPP (similar to IAEA Guide 2-10, but only for LTO period) </a:t>
            </a:r>
            <a:endParaRPr lang="es-ES" sz="16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Currently, these 4 Technical Documents are incorporated in FORO web main page. Also, an IAEA Proceedings Document or TECDOC, containing these 4 Guides, is now under final revision and will be issued in November 2013</a:t>
            </a: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.</a:t>
            </a:r>
            <a:endParaRPr lang="en-US" sz="16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28600"/>
            <a:ext cx="8159750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410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4988" indent="-534988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2.   </a:t>
            </a: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LONG TERM OPERATION (LTO) in Spain</a:t>
            </a:r>
          </a:p>
          <a:p>
            <a:pPr marL="534988" indent="-534988">
              <a:lnSpc>
                <a:spcPct val="80000"/>
              </a:lnSpc>
            </a:pPr>
            <a:endParaRPr lang="en-US" sz="2000" dirty="0" smtClean="0">
              <a:solidFill>
                <a:srgbClr val="0070C0"/>
              </a:solidFill>
            </a:endParaRPr>
          </a:p>
          <a:p>
            <a:pPr marL="534988" indent="-534988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Before current 10 years Operating License expires, NPP can apply the renewal, for as much as 10 additional years, incorporating information on PLiM in the PSR dossier, as requested by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CSN SG-1.10 </a:t>
            </a:r>
            <a:r>
              <a:rPr lang="en-US" sz="1800" i="1" dirty="0" smtClean="0">
                <a:solidFill>
                  <a:srgbClr val="0070C0"/>
                </a:solidFill>
                <a:latin typeface="Verdana" pitchFamily="34" charset="0"/>
              </a:rPr>
              <a:t>“Periodic Safety Review of NPP”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.</a:t>
            </a:r>
          </a:p>
          <a:p>
            <a:pPr marL="534988" indent="-534988">
              <a:lnSpc>
                <a:spcPct val="80000"/>
              </a:lnSpc>
            </a:pPr>
            <a:endParaRPr lang="en-US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34988" indent="-534988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In case design life will be exceeded during these 10 additional years, according to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CSN SG-1.10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and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IS-22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provisions, an LTO Application must be included in the PSR package, and must content:</a:t>
            </a:r>
          </a:p>
          <a:p>
            <a:pPr marL="534988" indent="-534988">
              <a:lnSpc>
                <a:spcPct val="80000"/>
              </a:lnSpc>
            </a:pPr>
            <a:endParaRPr lang="en-US" sz="12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6688" lvl="1" indent="-533400"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Integrated Ageing Management Review for Long Term Operation (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PIEGE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in spanish), including:</a:t>
            </a:r>
          </a:p>
          <a:p>
            <a:pPr marL="1971675" lvl="2" indent="-534988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Rulemaking used,</a:t>
            </a:r>
          </a:p>
          <a:p>
            <a:pPr marL="1971675" lvl="2" indent="-534988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Criteria applicable for AMR (including TLAA) studies,</a:t>
            </a:r>
          </a:p>
          <a:p>
            <a:pPr marL="1971675" lvl="2" indent="-534988">
              <a:buFont typeface="Wingdings" pitchFamily="2" charset="2"/>
              <a:buChar char="ü"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SSC scoping and screening -&gt; for long lived and passive structures and components,</a:t>
            </a:r>
          </a:p>
          <a:p>
            <a:pPr marL="1971675" lvl="2" indent="-534988">
              <a:buFontTx/>
              <a:buNone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s-ES" sz="12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34988" indent="-534988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sz="900" b="1" u="sng" dirty="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s-ES_tradnl" sz="18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268760"/>
            <a:ext cx="8964612" cy="558924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966913" lvl="1" indent="-530225">
              <a:buFont typeface="Wingdings" pitchFamily="2" charset="2"/>
              <a:buChar char="ü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AMR, including: </a:t>
            </a:r>
          </a:p>
          <a:p>
            <a:pPr marL="2366963" lvl="2" indent="-530225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Time Limited Aging Analysis (TLAA) for components and structures</a:t>
            </a:r>
          </a:p>
          <a:p>
            <a:pPr marL="2366963" lvl="2" indent="-530225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Definition of new or revised ageing management programs (AMP) 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1925" lvl="1" indent="-528638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FSAR Supplement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(reporting all new or revised AMPs and all TLAA)</a:t>
            </a:r>
          </a:p>
          <a:p>
            <a:pPr marL="1431925" lvl="1" indent="-528638">
              <a:buFont typeface="Wingdings" pitchFamily="2" charset="2"/>
              <a:buChar char="Ø"/>
              <a:defRPr/>
            </a:pPr>
            <a:endParaRPr lang="en-US" sz="14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1925" lvl="1" indent="-528638"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TS Revision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(proposing new or modified TS as result of AMPs and/or TLAA)</a:t>
            </a:r>
          </a:p>
          <a:p>
            <a:pPr marL="1431925" lvl="1" indent="-528638">
              <a:buFont typeface="Wingdings" pitchFamily="2" charset="2"/>
              <a:buChar char="Ø"/>
              <a:defRPr/>
            </a:pPr>
            <a:endParaRPr lang="en-US" sz="14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1925" lvl="1" indent="-528638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Update of Radiological Impact Study (similar to US EIS, environmental impact)</a:t>
            </a:r>
          </a:p>
          <a:p>
            <a:pPr marL="1431925" lvl="1" indent="-528638">
              <a:buFont typeface="Wingdings" pitchFamily="2" charset="2"/>
              <a:buChar char="Ø"/>
              <a:defRPr/>
            </a:pPr>
            <a:endParaRPr lang="en-US" sz="14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1925" lvl="1" indent="-528638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Update of Waste Management Plan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en-US" sz="20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03288" indent="-3683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TYPICAL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PIEGE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 GENERAL RESULTS:</a:t>
            </a:r>
          </a:p>
          <a:p>
            <a:pPr marL="903288" indent="-368300">
              <a:lnSpc>
                <a:spcPct val="90000"/>
              </a:lnSpc>
              <a:spcBef>
                <a:spcPct val="50000"/>
              </a:spcBef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258888" indent="-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 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Scoping process: 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70-80 Systems (mech + elec + I&amp;C)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60-70 Structures and buildings</a:t>
            </a:r>
          </a:p>
          <a:p>
            <a:pPr marL="1436688" indent="-533400">
              <a:lnSpc>
                <a:spcPct val="90000"/>
              </a:lnSpc>
              <a:tabLst>
                <a:tab pos="1436688" algn="l"/>
              </a:tabLst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6688" indent="-533400">
              <a:lnSpc>
                <a:spcPct val="90000"/>
              </a:lnSpc>
              <a:buFont typeface="Wingdings" pitchFamily="2" charset="2"/>
              <a:buChar char="Ø"/>
              <a:tabLst>
                <a:tab pos="1436688" algn="l"/>
              </a:tabLst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Screening process:</a:t>
            </a: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60 Systems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20 Structures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5 electrical equipment types or commodities (cables, connections, fuse bases, phase buses, and high voltage insulators) </a:t>
            </a:r>
          </a:p>
          <a:p>
            <a:pPr marL="1436688" indent="-533400">
              <a:lnSpc>
                <a:spcPct val="90000"/>
              </a:lnSpc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6688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AMR: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40 AMP (some not included in GALL and specific for NPP: i.e. CRDH inspection, HVAC units surveillance)</a:t>
            </a:r>
          </a:p>
          <a:p>
            <a:pPr marL="1436688" indent="-533400">
              <a:lnSpc>
                <a:spcPct val="90000"/>
              </a:lnSpc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1436688" indent="-5334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TLAA: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Over 25-30 Studies (over 20-25 generic, from GALL; some not in GALL and specific for NPP: i.e. reactor building crane cycling study) </a:t>
            </a:r>
          </a:p>
          <a:p>
            <a:pPr marL="1793875" lvl="1" indent="-357188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Some TLAA are solved through AMP -&gt; i.e. pressure barrier fatigue analysis and electrical equipment environmental qualification </a:t>
            </a:r>
          </a:p>
          <a:p>
            <a:pPr>
              <a:lnSpc>
                <a:spcPct val="90000"/>
              </a:lnSpc>
              <a:defRPr/>
            </a:pPr>
            <a:endParaRPr lang="es-ES_tradnl" sz="1600" dirty="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AutoNum type="arabicPeriod" startAt="3"/>
              <a:defRPr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PLANNING AND ORGANIZATIONAL ASPECTS in Spain</a:t>
            </a: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2000" u="sng" dirty="0" smtClean="0">
                <a:solidFill>
                  <a:srgbClr val="0070C0"/>
                </a:solidFill>
                <a:latin typeface="Verdana" pitchFamily="34" charset="0"/>
              </a:rPr>
              <a:t>Organization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:</a:t>
            </a: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Initially defined by utility organization for PLiM phase:</a:t>
            </a: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PGV content (AMR phases) usually developed by specialized engineering company, under control and approval from utility.</a:t>
            </a: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Typical organization -&gt; set of representatives from 10 or more depts. in-NPP and in headquarter offices (technical services, engineering, mech. maint., elec. maint., ISI, chemistry, operation, fire prevention, safety &amp; licensing, conservation &amp; housekeeping,…)</a:t>
            </a: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Define a Coordinator (from utility, usually located in-plant) </a:t>
            </a: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Define a Plant Life Management Committee (from different utility departments + contracted engineering representatives); meeting periodically (2 to 4 yearly meetings)</a:t>
            </a:r>
            <a:endParaRPr lang="es-ES_tradnl" sz="1800" dirty="0" smtClean="0">
              <a:latin typeface="Verdana" pitchFamily="34" charset="0"/>
            </a:endParaRP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AutoNum type="arabicPeriod" startAt="3"/>
              <a:defRPr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PLANNING AND ORGANIZATIONAL ASPECTS in Spain</a:t>
            </a: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2000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2000" u="sng" dirty="0" smtClean="0">
                <a:solidFill>
                  <a:srgbClr val="0070C0"/>
                </a:solidFill>
                <a:latin typeface="Verdana" pitchFamily="34" charset="0"/>
              </a:rPr>
              <a:t>Planning of activities (1)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:</a:t>
            </a: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05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b="1" dirty="0" smtClean="0">
                <a:solidFill>
                  <a:srgbClr val="0070C0"/>
                </a:solidFill>
                <a:latin typeface="Verdana" pitchFamily="34" charset="0"/>
              </a:rPr>
              <a:t>PGV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 (during NPP design life): 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Must be defined by utility as soon as possible (in Spain since 1999-2000, about 20-25 years before LTO period) and can be developed by specialized engineering companies.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PGV cover all areas of ageing management (S+S, AMR, AMP, improvements to current programs, definition of TLAA).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Spanish experience show that PGV can be prepared and ready “to-put-in-service” in about 2-2,5 years.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As much complete and “in-place” is a PGV for design life period, much easier will be to elaborate a PIEGE for justifying LTO. 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AutoNum type="arabicPeriod" startAt="3"/>
              <a:defRPr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PLANNING AND ORGANIZATIONAL ASPECTS in Spain</a:t>
            </a: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2000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534988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2000" u="sng" dirty="0" smtClean="0">
                <a:solidFill>
                  <a:srgbClr val="0070C0"/>
                </a:solidFill>
                <a:latin typeface="Verdana" pitchFamily="34" charset="0"/>
              </a:rPr>
              <a:t>Planning of activities (2)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: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35038" lvl="1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b="1" dirty="0" smtClean="0">
                <a:solidFill>
                  <a:srgbClr val="0070C0"/>
                </a:solidFill>
                <a:latin typeface="Verdana" pitchFamily="34" charset="0"/>
              </a:rPr>
              <a:t>PIEGE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(“intermediate” phase for LTO application): 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Also  defined by utility and usually developed by specialized engineering companies.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PIEGE cover all areas of ageing management, some of them by revision or updating of PGV tasks (i.e. S+S, AMR, AMP) and some other are new tasks (i.e. special “one-time inspections” AMP, development of all TLAA,…).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PIEGE, depending on how well defined and applied in a previous PGV, should be prepared and ready to submittal for regulatory review, in 2-3 years (experience of Almaraz or Cofrentes NPP). </a:t>
            </a:r>
          </a:p>
          <a:p>
            <a:pPr marL="1335088" lvl="2" indent="-534988" defTabSz="35560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If there is not such plan (PGV), PIEGE preparation time could rise to 4-5 years (experience of Garoña NPP). 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2925" lvl="1" indent="-542925" defTabSz="355600">
              <a:lnSpc>
                <a:spcPct val="90000"/>
              </a:lnSpc>
              <a:spcBef>
                <a:spcPct val="50000"/>
              </a:spcBef>
              <a:buAutoNum type="arabicPeriod" startAt="4"/>
              <a:defRPr/>
            </a:pPr>
            <a:r>
              <a:rPr lang="es-ES" sz="1800" b="1" u="sng" dirty="0" smtClean="0">
                <a:solidFill>
                  <a:srgbClr val="0070C0"/>
                </a:solidFill>
                <a:latin typeface="Verdana" pitchFamily="34" charset="0"/>
              </a:rPr>
              <a:t>TYPICAL ASPECTS TO BE CONSIDERED IN </a:t>
            </a:r>
            <a:r>
              <a:rPr lang="es-ES" sz="1800" b="1" u="sng" dirty="0">
                <a:solidFill>
                  <a:srgbClr val="0070C0"/>
                </a:solidFill>
                <a:latin typeface="Verdana" pitchFamily="34" charset="0"/>
              </a:rPr>
              <a:t>A</a:t>
            </a:r>
            <a:r>
              <a:rPr lang="es-ES" sz="1800" b="1" u="sng" dirty="0" smtClean="0">
                <a:solidFill>
                  <a:srgbClr val="0070C0"/>
                </a:solidFill>
                <a:latin typeface="Verdana" pitchFamily="34" charset="0"/>
              </a:rPr>
              <a:t>MR AND AMP FOR </a:t>
            </a:r>
            <a:r>
              <a:rPr lang="es-ES" sz="1800" b="1" u="sng" dirty="0">
                <a:solidFill>
                  <a:srgbClr val="0070C0"/>
                </a:solidFill>
                <a:latin typeface="Verdana" pitchFamily="34" charset="0"/>
              </a:rPr>
              <a:t>PLiM </a:t>
            </a:r>
            <a:r>
              <a:rPr lang="es-ES" sz="1800" b="1" u="sng" dirty="0" smtClean="0">
                <a:solidFill>
                  <a:srgbClr val="0070C0"/>
                </a:solidFill>
                <a:latin typeface="Verdana" pitchFamily="34" charset="0"/>
              </a:rPr>
              <a:t>AND LTO</a:t>
            </a:r>
          </a:p>
          <a:p>
            <a:pPr marL="542925" lvl="1" indent="-542925" defTabSz="355600">
              <a:lnSpc>
                <a:spcPct val="90000"/>
              </a:lnSpc>
              <a:spcBef>
                <a:spcPct val="50000"/>
              </a:spcBef>
              <a:buAutoNum type="arabicPeriod" startAt="4"/>
              <a:defRPr/>
            </a:pPr>
            <a:endParaRPr lang="es-ES" sz="1800" b="1" u="sng" dirty="0">
              <a:solidFill>
                <a:srgbClr val="0070C0"/>
              </a:solidFill>
              <a:latin typeface="Verdana" pitchFamily="34" charset="0"/>
            </a:endParaRPr>
          </a:p>
          <a:p>
            <a:pPr marL="903288" indent="-368300">
              <a:buFont typeface="Wingdings" pitchFamily="2" charset="2"/>
              <a:buChar char="v"/>
              <a:defRPr/>
            </a:pPr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Mechanical items		</a:t>
            </a:r>
            <a:endParaRPr lang="en-US" sz="1000" b="1" dirty="0">
              <a:solidFill>
                <a:srgbClr val="0070C0"/>
              </a:solidFill>
              <a:latin typeface="Verdana" pitchFamily="34" charset="0"/>
            </a:endParaRPr>
          </a:p>
          <a:p>
            <a:pPr marL="1441450" indent="-538163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RPV irradiation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surveillance (P&amp;T curves; specimen tests)</a:t>
            </a:r>
            <a:endParaRPr lang="en-US" sz="2000" dirty="0">
              <a:solidFill>
                <a:srgbClr val="0070C0"/>
              </a:solidFill>
              <a:latin typeface="Verdana" pitchFamily="34" charset="0"/>
            </a:endParaRPr>
          </a:p>
          <a:p>
            <a:pPr marL="1441450" indent="-538163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RPV internals inspection</a:t>
            </a:r>
          </a:p>
          <a:p>
            <a:pPr marL="1441450" indent="-538163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RCS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(Class 1) and Class 2 &amp; 3 lines fatigue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monitoring</a:t>
            </a:r>
          </a:p>
          <a:p>
            <a:pPr marL="1441450" indent="-538163"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Safety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class piping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in-service inspection and pumps &amp; valves testing (ASME XI and ASME O&amp;M)</a:t>
            </a:r>
          </a:p>
          <a:p>
            <a:pPr marL="1441450" indent="-538163">
              <a:defRPr/>
            </a:pPr>
            <a:endParaRPr lang="en-US" sz="1000" dirty="0">
              <a:solidFill>
                <a:srgbClr val="0070C0"/>
              </a:solidFill>
              <a:latin typeface="Verdana" pitchFamily="34" charset="0"/>
            </a:endParaRPr>
          </a:p>
          <a:p>
            <a:pPr marL="908050" indent="-373063">
              <a:buFont typeface="Wingdings" pitchFamily="2" charset="2"/>
              <a:buChar char="v"/>
              <a:defRPr/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Structural </a:t>
            </a:r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items</a:t>
            </a:r>
          </a:p>
          <a:p>
            <a:pPr marL="1436688" indent="-533400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Primary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and secondary containment inspection / testing</a:t>
            </a:r>
            <a:endParaRPr lang="en-US" sz="2000" dirty="0">
              <a:solidFill>
                <a:srgbClr val="0070C0"/>
              </a:solidFill>
              <a:latin typeface="Verdana" pitchFamily="34" charset="0"/>
            </a:endParaRPr>
          </a:p>
          <a:p>
            <a:pPr marL="1436688" indent="-533400"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Other structures monitoring (i.e. masonry walls; water control structures)</a:t>
            </a:r>
            <a:endParaRPr lang="en-US" sz="2000" dirty="0">
              <a:solidFill>
                <a:srgbClr val="0070C0"/>
              </a:solidFill>
              <a:latin typeface="Verdana" pitchFamily="34" charset="0"/>
            </a:endParaRPr>
          </a:p>
          <a:p>
            <a:pPr marL="1436688" indent="-533400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Buried piping inspection</a:t>
            </a:r>
          </a:p>
          <a:p>
            <a:pPr marL="903288" indent="0">
              <a:buNone/>
              <a:defRPr/>
            </a:pPr>
            <a:endParaRPr lang="en-US" sz="2000" dirty="0">
              <a:solidFill>
                <a:srgbClr val="FF0000"/>
              </a:solidFill>
              <a:latin typeface="Verdana" pitchFamily="34" charset="0"/>
            </a:endParaRPr>
          </a:p>
          <a:p>
            <a:pPr marL="0" lvl="1" indent="0" defTabSz="35560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en-US" sz="1800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1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03288" indent="-368300">
              <a:buFont typeface="Wingdings" pitchFamily="2" charset="2"/>
              <a:buChar char="v"/>
              <a:defRPr/>
            </a:pPr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Electrical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items</a:t>
            </a:r>
          </a:p>
          <a:p>
            <a:pPr marL="903288" indent="-368300">
              <a:buFont typeface="Wingdings" pitchFamily="2" charset="2"/>
              <a:buChar char="v"/>
              <a:defRPr/>
            </a:pP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marL="1441450" indent="-538163">
              <a:defRPr/>
            </a:pP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Typical electrical components requiring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AMR: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electric cables and connections, fuse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bases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(not part of active equipments), phase buses and high voltage insulators.</a:t>
            </a:r>
          </a:p>
          <a:p>
            <a:pPr marL="1441450" indent="-538163"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For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electrical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and I&amp;C equipment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, subjected to 10CFR49 requirements, a plant specific EQ Program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must exist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since NPP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start-up for condition monitoring.</a:t>
            </a:r>
            <a:endParaRPr lang="en-US" sz="2000" dirty="0">
              <a:solidFill>
                <a:srgbClr val="0070C0"/>
              </a:solidFill>
              <a:latin typeface="Verdana" pitchFamily="34" charset="0"/>
            </a:endParaRPr>
          </a:p>
          <a:p>
            <a:pPr marL="1441450" indent="-538163"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For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PLiM design life period, EQ Program is considered as an acceptable AMP. For LTO, EQ Program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results must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be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assessed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with a TLAA.</a:t>
            </a:r>
          </a:p>
          <a:p>
            <a:pPr marL="1435100" indent="-531813">
              <a:spcBef>
                <a:spcPct val="0"/>
              </a:spcBef>
              <a:defRPr/>
            </a:pPr>
            <a:endParaRPr lang="en-US" sz="2000" dirty="0" smtClean="0">
              <a:solidFill>
                <a:srgbClr val="0070C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31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28750"/>
            <a:ext cx="8964612" cy="54292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03288" indent="-368300">
              <a:buFont typeface="Wingdings" pitchFamily="2" charset="2"/>
              <a:buChar char="v"/>
              <a:defRPr/>
            </a:pPr>
            <a:r>
              <a:rPr lang="en-US" sz="2000" b="1" dirty="0">
                <a:solidFill>
                  <a:srgbClr val="0070C0"/>
                </a:solidFill>
                <a:latin typeface="Verdana" pitchFamily="34" charset="0"/>
              </a:rPr>
              <a:t>Electrical </a:t>
            </a: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items</a:t>
            </a:r>
          </a:p>
          <a:p>
            <a:pPr marL="903288" indent="-368300">
              <a:buFont typeface="Wingdings" pitchFamily="2" charset="2"/>
              <a:buChar char="v"/>
              <a:defRPr/>
            </a:pPr>
            <a:endParaRPr lang="en-US" sz="2000" b="1" dirty="0">
              <a:solidFill>
                <a:srgbClr val="0070C0"/>
              </a:solidFill>
              <a:latin typeface="Verdana" pitchFamily="34" charset="0"/>
            </a:endParaRPr>
          </a:p>
          <a:p>
            <a:pPr marL="1435100" indent="-531813">
              <a:spcBef>
                <a:spcPct val="0"/>
              </a:spcBef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Although qualified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cables (under 10CFR49 scope) are not included in the GALL cable AMP scope, in light of recent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regulation (RG 1.211 + RG 1.218) and R&amp;D information (Projects SCAP, NP-T-3.6),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CSN consider that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qualified 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cables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are to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be included in the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Spanish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NPP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AMP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scope.</a:t>
            </a:r>
          </a:p>
          <a:p>
            <a:pPr marL="1435100" indent="-531813">
              <a:spcBef>
                <a:spcPct val="0"/>
              </a:spcBef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Consequently, during design life period (&lt; 40 Y), CSN recommend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to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define an specific AMP </a:t>
            </a:r>
            <a:r>
              <a:rPr lang="en-US" sz="2000" i="1" dirty="0" smtClean="0">
                <a:solidFill>
                  <a:srgbClr val="0070C0"/>
                </a:solidFill>
                <a:latin typeface="Verdana" pitchFamily="34" charset="0"/>
              </a:rPr>
              <a:t>“Environmental </a:t>
            </a:r>
            <a:r>
              <a:rPr lang="en-US" sz="2000" i="1" dirty="0">
                <a:solidFill>
                  <a:srgbClr val="0070C0"/>
                </a:solidFill>
                <a:latin typeface="Verdana" pitchFamily="34" charset="0"/>
              </a:rPr>
              <a:t>monitoring </a:t>
            </a:r>
            <a:r>
              <a:rPr lang="en-US" sz="2000" i="1" dirty="0" smtClean="0">
                <a:solidFill>
                  <a:srgbClr val="0070C0"/>
                </a:solidFill>
                <a:latin typeface="Verdana" pitchFamily="34" charset="0"/>
              </a:rPr>
              <a:t>program”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for identifying in-plant actual environmental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conditions (temperatures, humidity, radiation,…),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and “potential hot spots” on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qualified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cables and </a:t>
            </a: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other electrical </a:t>
            </a:r>
            <a:r>
              <a:rPr lang="en-US" sz="2000" dirty="0">
                <a:solidFill>
                  <a:srgbClr val="0070C0"/>
                </a:solidFill>
                <a:latin typeface="Verdana" pitchFamily="34" charset="0"/>
              </a:rPr>
              <a:t>components.</a:t>
            </a:r>
          </a:p>
          <a:p>
            <a:pPr marL="400050" lvl="1" indent="0" defTabSz="35560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en-US" sz="2000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427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3169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3200"/>
              </a:lnSpc>
            </a:pP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r>
              <a:rPr lang="en-US" sz="1400" b="1" dirty="0" smtClean="0">
                <a:solidFill>
                  <a:srgbClr val="0070C0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rgbClr val="0070C0"/>
                </a:solidFill>
                <a:latin typeface="Verdana" pitchFamily="34" charset="0"/>
              </a:rPr>
            </a:br>
            <a:r>
              <a:rPr lang="en-US" sz="1800" b="1" dirty="0" smtClean="0">
                <a:solidFill>
                  <a:srgbClr val="00CC00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rgbClr val="00CC00"/>
                </a:solidFill>
                <a:latin typeface="Verdana" pitchFamily="34" charset="0"/>
              </a:rPr>
            </a:br>
            <a:endParaRPr lang="es-ES_tradnl" sz="18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3058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sz="20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INDEX</a:t>
            </a:r>
          </a:p>
          <a:p>
            <a:pPr marL="609600" indent="-609600"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sz="20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Ageing Management Review (AMR) for Plant Life Management (PLiM) in Spain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0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Long Term Operation (LTO) in Spain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None/>
            </a:pPr>
            <a:endParaRPr lang="es-ES" sz="2000" b="1" u="sng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None/>
            </a:pPr>
            <a:r>
              <a:rPr lang="es-ES" sz="2000" b="1" dirty="0" smtClean="0">
                <a:solidFill>
                  <a:srgbClr val="0070C0"/>
                </a:solidFill>
                <a:latin typeface="Verdana" pitchFamily="34" charset="0"/>
              </a:rPr>
              <a:t>3.	</a:t>
            </a:r>
            <a:r>
              <a:rPr lang="es-ES" sz="2000" b="1" u="sng" dirty="0" err="1" smtClean="0">
                <a:solidFill>
                  <a:srgbClr val="0070C0"/>
                </a:solidFill>
                <a:latin typeface="Verdana" pitchFamily="34" charset="0"/>
              </a:rPr>
              <a:t>Planning</a:t>
            </a:r>
            <a:r>
              <a:rPr lang="es-ES" sz="2000" b="1" u="sng" dirty="0" smtClean="0">
                <a:solidFill>
                  <a:srgbClr val="0070C0"/>
                </a:solidFill>
                <a:latin typeface="Verdana" pitchFamily="34" charset="0"/>
              </a:rPr>
              <a:t> and Organizational Aspects in Spain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None/>
            </a:pPr>
            <a:endParaRPr lang="es-ES" sz="20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None/>
            </a:pPr>
            <a:r>
              <a:rPr lang="es-ES" sz="2000" b="1" dirty="0" smtClean="0">
                <a:solidFill>
                  <a:srgbClr val="0070C0"/>
                </a:solidFill>
                <a:latin typeface="Verdana" pitchFamily="34" charset="0"/>
              </a:rPr>
              <a:t>4.	</a:t>
            </a:r>
            <a:r>
              <a:rPr lang="es-ES" sz="2000" b="1" u="sng" dirty="0" err="1" smtClean="0">
                <a:solidFill>
                  <a:srgbClr val="0070C0"/>
                </a:solidFill>
                <a:latin typeface="Verdana" pitchFamily="34" charset="0"/>
              </a:rPr>
              <a:t>Typical</a:t>
            </a:r>
            <a:r>
              <a:rPr lang="es-ES" sz="2000" b="1" u="sng" dirty="0" smtClean="0">
                <a:solidFill>
                  <a:srgbClr val="0070C0"/>
                </a:solidFill>
                <a:latin typeface="Verdana" pitchFamily="34" charset="0"/>
              </a:rPr>
              <a:t> aspects </a:t>
            </a:r>
            <a:r>
              <a:rPr lang="es-ES" sz="2000" b="1" u="sng" dirty="0" err="1" smtClean="0">
                <a:solidFill>
                  <a:srgbClr val="0070C0"/>
                </a:solidFill>
                <a:latin typeface="Verdana" pitchFamily="34" charset="0"/>
              </a:rPr>
              <a:t>to</a:t>
            </a:r>
            <a:r>
              <a:rPr lang="es-ES" sz="2000" b="1" u="sng" dirty="0" smtClean="0">
                <a:solidFill>
                  <a:srgbClr val="0070C0"/>
                </a:solidFill>
                <a:latin typeface="Verdana" pitchFamily="34" charset="0"/>
              </a:rPr>
              <a:t> be </a:t>
            </a:r>
            <a:r>
              <a:rPr lang="es-ES" sz="2000" b="1" u="sng" dirty="0" err="1" smtClean="0">
                <a:solidFill>
                  <a:srgbClr val="0070C0"/>
                </a:solidFill>
                <a:latin typeface="Verdana" pitchFamily="34" charset="0"/>
              </a:rPr>
              <a:t>considered</a:t>
            </a:r>
            <a:r>
              <a:rPr lang="es-ES" sz="2000" b="1" u="sng" dirty="0" smtClean="0">
                <a:solidFill>
                  <a:srgbClr val="0070C0"/>
                </a:solidFill>
                <a:latin typeface="Verdana" pitchFamily="34" charset="0"/>
              </a:rPr>
              <a:t> in AMR and AMP for PLiM and LTO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sz="20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s-ES" sz="2000" b="1" u="sng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s-ES" sz="2000" b="1" u="sng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000" b="1" u="sng" dirty="0" smtClean="0"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GB" sz="2000" dirty="0" smtClean="0"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s-ES_tradnl" sz="2400" dirty="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295400"/>
            <a:ext cx="762000" cy="55626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4000" dirty="0" smtClean="0">
                <a:solidFill>
                  <a:srgbClr val="0070C0"/>
                </a:solidFill>
                <a:latin typeface="Arial Black" pitchFamily="34" charset="0"/>
              </a:rPr>
              <a:t>MUCHAS GRACIAS !!</a:t>
            </a:r>
          </a:p>
          <a:p>
            <a:pPr algn="ctr"/>
            <a:r>
              <a:rPr lang="es-ES" sz="4000" dirty="0" smtClean="0">
                <a:solidFill>
                  <a:srgbClr val="0070C0"/>
                </a:solidFill>
                <a:latin typeface="Arial Black" pitchFamily="34" charset="0"/>
              </a:rPr>
              <a:t>(Y AHORA LAS PREGUNTAS…)</a:t>
            </a:r>
          </a:p>
          <a:p>
            <a:pPr algn="ctr"/>
            <a:endParaRPr lang="es-ES" sz="4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r>
              <a:rPr lang="es-ES" sz="4000" dirty="0" smtClean="0">
                <a:solidFill>
                  <a:srgbClr val="0070C0"/>
                </a:solidFill>
                <a:latin typeface="Arial Black" pitchFamily="34" charset="0"/>
              </a:rPr>
              <a:t>THANK </a:t>
            </a:r>
            <a:r>
              <a:rPr lang="es-ES" sz="4000" dirty="0">
                <a:solidFill>
                  <a:srgbClr val="0070C0"/>
                </a:solidFill>
                <a:latin typeface="Arial Black" pitchFamily="34" charset="0"/>
              </a:rPr>
              <a:t>YOU </a:t>
            </a:r>
            <a:r>
              <a:rPr lang="es-ES" sz="4000" dirty="0" smtClean="0">
                <a:solidFill>
                  <a:srgbClr val="0070C0"/>
                </a:solidFill>
                <a:latin typeface="Arial Black" pitchFamily="34" charset="0"/>
              </a:rPr>
              <a:t>!!</a:t>
            </a:r>
          </a:p>
          <a:p>
            <a:pPr algn="ctr"/>
            <a:r>
              <a:rPr lang="es-ES" sz="4000" dirty="0" smtClean="0">
                <a:solidFill>
                  <a:srgbClr val="0070C0"/>
                </a:solidFill>
                <a:latin typeface="Arial Black" pitchFamily="34" charset="0"/>
              </a:rPr>
              <a:t>(AND NOW QUESTIONS…)</a:t>
            </a:r>
            <a:endParaRPr lang="es-ES" sz="4000" dirty="0">
              <a:solidFill>
                <a:srgbClr val="0070C0"/>
              </a:solidFill>
              <a:latin typeface="Arial Black" pitchFamily="34" charset="0"/>
            </a:endParaRPr>
          </a:p>
          <a:p>
            <a:pPr algn="ctr"/>
            <a:r>
              <a:rPr lang="es-ES" sz="4000" dirty="0">
                <a:solidFill>
                  <a:srgbClr val="0070C0"/>
                </a:solidFill>
                <a:latin typeface="Arial Black" pitchFamily="34" charset="0"/>
              </a:rPr>
              <a:t>	</a:t>
            </a:r>
            <a:endParaRPr lang="ru-RU" sz="4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2532" name="3 Rectángulo"/>
          <p:cNvSpPr>
            <a:spLocks noChangeArrowheads="1"/>
          </p:cNvSpPr>
          <p:nvPr/>
        </p:nvSpPr>
        <p:spPr bwMode="auto">
          <a:xfrm>
            <a:off x="827088" y="214313"/>
            <a:ext cx="795972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</a:t>
            </a:r>
          </a:p>
          <a:p>
            <a:pPr algn="ctr"/>
            <a:r>
              <a:rPr lang="en-US" sz="1800" b="1" dirty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800" b="1" dirty="0">
                <a:solidFill>
                  <a:schemeClr val="bg1"/>
                </a:solidFill>
                <a:latin typeface="Verdana" pitchFamily="34" charset="0"/>
              </a:rPr>
            </a:br>
            <a:endParaRPr lang="es-ES" sz="1800" dirty="0"/>
          </a:p>
        </p:txBody>
      </p:sp>
      <p:sp>
        <p:nvSpPr>
          <p:cNvPr id="5" name="4 Rectángulo"/>
          <p:cNvSpPr/>
          <p:nvPr/>
        </p:nvSpPr>
        <p:spPr>
          <a:xfrm>
            <a:off x="2286000" y="264417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s-ES_tradnl" sz="14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22128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42925" indent="-542925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000" b="1" u="sng" dirty="0" smtClean="0">
                <a:solidFill>
                  <a:srgbClr val="0070C0"/>
                </a:solidFill>
                <a:latin typeface="Verdana" pitchFamily="34" charset="0"/>
              </a:rPr>
              <a:t>AGEING MANAGEMENT REVIEW (AMR) for PLiM in Spain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endParaRPr lang="en-US" sz="14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893763" indent="-350838">
              <a:spcBef>
                <a:spcPct val="50000"/>
              </a:spcBef>
              <a:defRPr/>
            </a:pP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CSN requested spanish utilities since mid 90´s, through the Operating Permit conditions, to perform ageing management review plans (AMR) as well as submit a yearly report on AMR activities.</a:t>
            </a:r>
          </a:p>
          <a:p>
            <a:pPr marL="893763" indent="-350838">
              <a:spcBef>
                <a:spcPct val="50000"/>
              </a:spcBef>
              <a:defRPr/>
            </a:pP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All spanish NPP AMR has been inspected and assessed by CSN routinely, since 1998.</a:t>
            </a:r>
            <a:endParaRPr lang="en-US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893763" indent="-350838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Since 2001 spanish NPP applied USNRC 10CFR54 (Renewal Rule) criteria and methodology for their AMR and AMP.</a:t>
            </a:r>
          </a:p>
          <a:p>
            <a:pPr marL="893763" indent="-350838"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070C0"/>
                </a:solidFill>
                <a:latin typeface="Verdana" pitchFamily="34" charset="0"/>
              </a:rPr>
              <a:t>In 2009 CSN developed national guidance for developing AMR during PLiM (i.e. during 40 years design life-time) and for long term operation (LTO), as well as CSN internal procedures for AMR regulatory assessment and inspection tasks.</a:t>
            </a:r>
          </a:p>
          <a:p>
            <a:pPr marL="990600" lvl="1" indent="-533400">
              <a:spcBef>
                <a:spcPct val="50000"/>
              </a:spcBef>
              <a:buFontTx/>
              <a:buChar char="•"/>
              <a:defRPr/>
            </a:pPr>
            <a:endParaRPr lang="en-US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endParaRPr lang="es-ES_tradnl" sz="2400" dirty="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584" y="1628800"/>
          <a:ext cx="8137525" cy="4897437"/>
        </p:xfrm>
        <a:graphic>
          <a:graphicData uri="http://schemas.openxmlformats.org/presentationml/2006/ole">
            <p:oleObj spid="_x0000_s1028" name="Gráfico" r:id="rId3" imgW="6915264" imgH="3562388" progId="MSGraph.Chart.8">
              <p:embed/>
            </p:oleObj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827584" y="188641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 </a:t>
            </a: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n-US" sz="14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Ageing Management and Long Term Operation Programs </a:t>
            </a: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s-ES_tradnl" sz="18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268760"/>
            <a:ext cx="8736012" cy="55892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93763" indent="-350838">
              <a:spcBef>
                <a:spcPct val="50000"/>
              </a:spcBef>
            </a:pP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Spanish guidance for licensees as well as CSN internal procedures on AMR and LTO has been based on USNRC License Renewal rulemaking:</a:t>
            </a:r>
          </a:p>
          <a:p>
            <a:pPr marL="1254125" lvl="1" indent="-360363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10CFR54 (License Renewal), rev. 1995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RG 1.188 (Standard Format), rev. 1, 2005 -&gt; NEI Guideline 95-10, rev. 6, 2005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NUREG-1800 (Standard Review Plan), rev. 2, 2010 (methodology for assessment)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NUREG-1801 (GALL), rev. 2, 2010 (ageing mechanisms and effects; applicable AMP and TLAA) </a:t>
            </a:r>
            <a:endParaRPr lang="en-GB" sz="16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Other Rules: 10CFR50.48 (Fire protection), 49 (Environmental qualification), 61 (RPV PTS), 62 (ATWS) and 63 (Station blackout)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NRC Inspection Manual procedures, 2516 (policy &amp; guidance), 71002 (inspections) and 71003 (LR post approval)</a:t>
            </a:r>
          </a:p>
          <a:p>
            <a:pPr marL="898525" lvl="1" indent="-360363">
              <a:spcBef>
                <a:spcPct val="50000"/>
              </a:spcBef>
              <a:buFontTx/>
              <a:buChar char="•"/>
            </a:pP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Other guidance applied: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IAEA Safety Guides (NS-G-2.12, SALTO Guidelines, etc.)</a:t>
            </a:r>
          </a:p>
          <a:p>
            <a:pPr marL="1254125" lvl="1" indent="-360363">
              <a:spcBef>
                <a:spcPct val="50000"/>
              </a:spcBef>
              <a:buFontTx/>
              <a:buChar char="•"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WENRA recommendations on ageing management</a:t>
            </a:r>
          </a:p>
          <a:p>
            <a:pPr marL="893763" indent="-350838">
              <a:spcBef>
                <a:spcPct val="50000"/>
              </a:spcBef>
              <a:buFontTx/>
              <a:buNone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893763" indent="-350838">
              <a:spcBef>
                <a:spcPct val="50000"/>
              </a:spcBef>
            </a:pPr>
            <a:endParaRPr lang="en-GB" sz="2000" dirty="0" smtClean="0">
              <a:latin typeface="Verdana" pitchFamily="34" charset="0"/>
            </a:endParaRPr>
          </a:p>
          <a:p>
            <a:pPr marL="893763" indent="-350838">
              <a:spcBef>
                <a:spcPct val="50000"/>
              </a:spcBef>
            </a:pPr>
            <a:endParaRPr lang="en-GB" dirty="0" smtClean="0">
              <a:latin typeface="Verdana" pitchFamily="34" charset="0"/>
            </a:endParaRPr>
          </a:p>
          <a:p>
            <a:pPr marL="893763" indent="-350838">
              <a:spcBef>
                <a:spcPct val="50000"/>
              </a:spcBef>
              <a:buFontTx/>
              <a:buNone/>
            </a:pPr>
            <a:endParaRPr lang="es-ES_tradnl" dirty="0" smtClean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Ageing Management and Long Term Operation Programs </a:t>
            </a: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bg1"/>
                </a:solidFill>
                <a:latin typeface="Verdana" pitchFamily="34" charset="0"/>
              </a:rPr>
            </a:br>
            <a:endParaRPr lang="es-ES_tradnl" sz="1800" b="1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47800"/>
            <a:ext cx="8382000" cy="5410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Verdana" pitchFamily="34" charset="0"/>
              </a:rPr>
              <a:t>CSN Safety Instruction IS-22 </a:t>
            </a:r>
            <a:r>
              <a:rPr lang="en-GB" sz="2000" i="1" dirty="0" smtClean="0">
                <a:solidFill>
                  <a:srgbClr val="0070C0"/>
                </a:solidFill>
                <a:latin typeface="Verdana" pitchFamily="34" charset="0"/>
              </a:rPr>
              <a:t>“Safety requirements for ageing management and LTO of NPP”, July 2009</a:t>
            </a: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, is mandatory for all NPP.</a:t>
            </a:r>
          </a:p>
          <a:p>
            <a:pPr marL="1081088" lvl="1" indent="-63023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AMR is linked to the Periodic Safety Review (every 10 years), as a specific chapter of </a:t>
            </a:r>
            <a:r>
              <a:rPr lang="en-US" sz="1800" i="1" dirty="0" smtClean="0">
                <a:solidFill>
                  <a:srgbClr val="0070C0"/>
                </a:solidFill>
                <a:latin typeface="Verdana" pitchFamily="34" charset="0"/>
              </a:rPr>
              <a:t>“PSR dossier”,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with special provisions in case design life (40 years) is exceeded.</a:t>
            </a:r>
          </a:p>
          <a:p>
            <a:pPr marL="1081088" lvl="1" indent="-63023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IS-22 defines two main NPP life periods: design life (≤ 40 Y) and LTO (&gt; 40 Y).</a:t>
            </a:r>
          </a:p>
          <a:p>
            <a:pPr marL="1081088" lvl="1" indent="-63023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IS-22 also defines an “intermediate” phase (before reaching end of design life) for preparation of AMR for LTO life period (</a:t>
            </a:r>
            <a:r>
              <a:rPr lang="en-US" sz="1800" b="1" dirty="0" smtClean="0">
                <a:solidFill>
                  <a:srgbClr val="0070C0"/>
                </a:solidFill>
                <a:latin typeface="Verdana" pitchFamily="34" charset="0"/>
              </a:rPr>
              <a:t>PIEGE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, in spanish) -&gt; </a:t>
            </a:r>
            <a:r>
              <a:rPr lang="en-US" sz="1800" dirty="0" smtClean="0">
                <a:solidFill>
                  <a:srgbClr val="FF0000"/>
                </a:solidFill>
                <a:latin typeface="Verdana" pitchFamily="34" charset="0"/>
              </a:rPr>
              <a:t>described later.</a:t>
            </a:r>
          </a:p>
          <a:p>
            <a:pPr marL="1081088" lvl="1" indent="-63023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IS-22 requests yearly reports on AMR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periodic results (“</a:t>
            </a:r>
            <a:r>
              <a:rPr lang="en-US" sz="1800" i="1" dirty="0" smtClean="0">
                <a:solidFill>
                  <a:srgbClr val="0070C0"/>
                </a:solidFill>
                <a:latin typeface="Verdana" pitchFamily="34" charset="0"/>
              </a:rPr>
              <a:t>Plan de Gestión de Vida”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in spanish) for each NPP life period: </a:t>
            </a:r>
          </a:p>
          <a:p>
            <a:pPr marL="1436688" lvl="2" indent="-3556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Life Management Plan (</a:t>
            </a:r>
            <a:r>
              <a:rPr lang="en-US" sz="1600" b="1" dirty="0" smtClean="0">
                <a:solidFill>
                  <a:srgbClr val="0070C0"/>
                </a:solidFill>
                <a:latin typeface="Verdana" pitchFamily="34" charset="0"/>
              </a:rPr>
              <a:t>PGV</a:t>
            </a: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) reports during design life (≤ 40 Y) </a:t>
            </a:r>
          </a:p>
          <a:p>
            <a:pPr marL="1436688" lvl="2" indent="-3556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Long Term Life Management Plan (</a:t>
            </a:r>
            <a:r>
              <a:rPr lang="en-US" sz="1600" b="1" dirty="0" smtClean="0">
                <a:solidFill>
                  <a:srgbClr val="0070C0"/>
                </a:solidFill>
                <a:latin typeface="Verdana" pitchFamily="34" charset="0"/>
              </a:rPr>
              <a:t>PGV-LP</a:t>
            </a: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) reports during LTO </a:t>
            </a:r>
          </a:p>
          <a:p>
            <a:pPr marL="1436688" lvl="2" indent="-355600">
              <a:spcBef>
                <a:spcPct val="50000"/>
              </a:spcBef>
              <a:buFontTx/>
              <a:buNone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(&gt; 40 Y) </a:t>
            </a:r>
            <a:endParaRPr lang="en-US" sz="14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90600" lvl="1" indent="-533400">
              <a:spcBef>
                <a:spcPct val="50000"/>
              </a:spcBef>
              <a:buFontTx/>
              <a:buNone/>
              <a:defRPr/>
            </a:pPr>
            <a:endParaRPr lang="en-GB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361950" indent="-361950">
              <a:spcBef>
                <a:spcPct val="50000"/>
              </a:spcBef>
              <a:buFontTx/>
              <a:buNone/>
              <a:defRPr/>
            </a:pPr>
            <a:endParaRPr lang="en-GB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90600" lvl="1" indent="-533400">
              <a:spcBef>
                <a:spcPct val="50000"/>
              </a:spcBef>
              <a:buFontTx/>
              <a:buChar char="•"/>
              <a:defRPr/>
            </a:pPr>
            <a:endParaRPr lang="en-US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90600" lvl="1" indent="-533400">
              <a:spcBef>
                <a:spcPct val="50000"/>
              </a:spcBef>
              <a:buFontTx/>
              <a:buChar char="•"/>
              <a:defRPr/>
            </a:pPr>
            <a:endParaRPr lang="es-ES_tradnl" dirty="0" smtClean="0">
              <a:latin typeface="Verdana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79388" y="1371600"/>
            <a:ext cx="88122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endParaRPr lang="en-GB" sz="2000" dirty="0">
              <a:solidFill>
                <a:srgbClr val="0070C0"/>
              </a:solidFill>
              <a:latin typeface="Verdana" pitchFamily="34" charset="0"/>
            </a:endParaRPr>
          </a:p>
          <a:p>
            <a:pPr marL="450850" indent="-450850">
              <a:lnSpc>
                <a:spcPct val="90000"/>
              </a:lnSpc>
              <a:spcBef>
                <a:spcPct val="50000"/>
              </a:spcBef>
              <a:buFontTx/>
              <a:buChar char="•"/>
              <a:defRPr/>
            </a:pPr>
            <a:endParaRPr lang="en-GB" sz="2000" dirty="0">
              <a:solidFill>
                <a:schemeClr val="accent5">
                  <a:lumMod val="5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410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en-GB" sz="1400" b="1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17550" indent="-449263"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s-ES_tradnl" sz="2000" i="1" dirty="0" smtClean="0">
              <a:latin typeface="Verdan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650" y="1412875"/>
            <a:ext cx="8280400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990600" lvl="1" indent="-5334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b="1" dirty="0" smtClean="0">
                <a:solidFill>
                  <a:srgbClr val="0070C0"/>
                </a:solidFill>
                <a:latin typeface="Verdana" pitchFamily="34" charset="0"/>
              </a:rPr>
              <a:t>IS-22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consider that Feasibility Studies for LTO and needed Prerequisites (ISI, QAP, EQ,…) does exists in all Spanish NPP, and mainly defines: 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  <a:p>
            <a:pPr marL="1435100" lvl="1" indent="-44608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SSC Scoping (only consider</a:t>
            </a:r>
            <a:r>
              <a:rPr lang="en-US" sz="18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safety criteria for SSC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  <a:p>
            <a:pPr marL="1435100" lvl="1" indent="-44608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S&amp;C Screening (Active / Passive structures &amp; components) -&gt;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ageing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of active S&amp;C is controlled through CSN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Safety Instruction </a:t>
            </a:r>
            <a:r>
              <a:rPr lang="en-US" sz="1800" b="1" dirty="0" smtClean="0">
                <a:solidFill>
                  <a:srgbClr val="0070C0"/>
                </a:solidFill>
                <a:latin typeface="Verdana" pitchFamily="34" charset="0"/>
              </a:rPr>
              <a:t>IS-15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, equivalent to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10CFR50.65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(Maintenance Rule) as well as other NPP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typical maintenance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programs (ASME O&amp;M, electrical and I&amp;C surveillances, MOV and AOV, snubbers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,…)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  <a:p>
            <a:pPr marL="1435100" lvl="1" indent="-44608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AMR (materials, environments, ageing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mechanisms, ageing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effects,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AMP,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improvement proposals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,…)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  <a:p>
            <a:pPr marL="1435100" lvl="1" indent="-446088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SSC reassessment for LTO (&gt; 40 years), through TLAA on metals fatigue, thermal fragilization, RPV irradiation, environmental qualification, civil structures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,…</a:t>
            </a:r>
          </a:p>
          <a:p>
            <a:pPr marL="1892300" lvl="2" indent="-446088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TLAA must be identified as early as possible, but need not to be performed until 3-5 years before end of design life.</a:t>
            </a:r>
            <a:endParaRPr lang="en-US" sz="16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410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en-GB" sz="1400" b="1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s-ES_tradnl" sz="2000" i="1" dirty="0" smtClean="0">
              <a:latin typeface="Verdan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650" y="1412875"/>
            <a:ext cx="838835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IS-22 also defines </a:t>
            </a:r>
            <a:r>
              <a:rPr lang="en-US" sz="1800" dirty="0">
                <a:solidFill>
                  <a:srgbClr val="0070C0"/>
                </a:solidFill>
                <a:latin typeface="Verdana" pitchFamily="34" charset="0"/>
              </a:rPr>
              <a:t>for each life period (design life 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/ LTO) and for “intermediate” phase:</a:t>
            </a:r>
          </a:p>
          <a:p>
            <a:pPr marL="1447800" lvl="2" indent="-5334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Reporting criteria (types and content of reports)</a:t>
            </a:r>
          </a:p>
          <a:p>
            <a:pPr marL="1447800" lvl="2" indent="-5334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Time schedules (dates for issuance of yearly reports: 1</a:t>
            </a:r>
            <a:r>
              <a:rPr lang="en-US" sz="1800" baseline="30000" dirty="0" smtClean="0">
                <a:solidFill>
                  <a:srgbClr val="0070C0"/>
                </a:solidFill>
                <a:latin typeface="Verdana" pitchFamily="34" charset="0"/>
              </a:rPr>
              <a:t>st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 Sem.; requirements for PIEGE: 3 years / 1 year before)</a:t>
            </a:r>
          </a:p>
          <a:p>
            <a:pPr marL="990600" lvl="1" indent="-5334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IS-22 give guidance on the content of “intermediate” phase for AMR preparation in LTO life period (PIEGE) -&gt; </a:t>
            </a:r>
            <a:r>
              <a:rPr lang="en-US" sz="1800" dirty="0" smtClean="0">
                <a:solidFill>
                  <a:srgbClr val="FF0000"/>
                </a:solidFill>
                <a:latin typeface="Verdana" pitchFamily="34" charset="0"/>
              </a:rPr>
              <a:t>described later.</a:t>
            </a:r>
            <a:endParaRPr lang="en-US" sz="1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990600" lvl="1" indent="-5334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Int. &amp; ext. Op. Ex. is considered as a transversal subject.</a:t>
            </a:r>
          </a:p>
          <a:p>
            <a:pPr marL="361950" indent="-361950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Verdana" pitchFamily="34" charset="0"/>
              </a:rPr>
              <a:t>B. CSN internal procedures </a:t>
            </a:r>
            <a:r>
              <a:rPr lang="en-GB" sz="2000" dirty="0" smtClean="0">
                <a:solidFill>
                  <a:srgbClr val="0070C0"/>
                </a:solidFill>
                <a:latin typeface="Verdana" pitchFamily="34" charset="0"/>
              </a:rPr>
              <a:t>for AM and LTO assessment and inspection tasks:</a:t>
            </a:r>
          </a:p>
          <a:p>
            <a:pPr marL="985838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CSN procedure PT-IV-105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evaluation of SSC ageing management review”,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rev. 0, 2009</a:t>
            </a:r>
          </a:p>
          <a:p>
            <a:pPr marL="985838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CSN procedure PT-IV-223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inspection of SSC ageing management review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”, rev. 1, 2009</a:t>
            </a:r>
            <a:r>
              <a:rPr lang="en-US" sz="1800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  <a:endParaRPr lang="en-US" sz="18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0"/>
            <a:ext cx="8088312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IAEA SALTO Workshop (May 2013)  C.N. Laguna Verde Veracruz (México) </a:t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</a:rPr>
              <a:t> Ageing Management and Long Term Operation Programs </a:t>
            </a:r>
            <a:endParaRPr lang="es-ES_tradnl" sz="1400" b="1" dirty="0" smtClean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47800"/>
            <a:ext cx="8964612" cy="5410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en-GB" sz="1400" b="1" dirty="0" smtClean="0">
                <a:solidFill>
                  <a:srgbClr val="0070C0"/>
                </a:solidFill>
                <a:latin typeface="Verdana" pitchFamily="34" charset="0"/>
              </a:rPr>
              <a:t>	</a:t>
            </a: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n-GB" sz="2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es-ES_tradnl" sz="2000" i="1" dirty="0" smtClean="0">
              <a:latin typeface="Verdana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5650" y="1412875"/>
            <a:ext cx="8280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rgbClr val="0070C0"/>
                </a:solidFill>
                <a:latin typeface="Verdana" pitchFamily="34" charset="0"/>
              </a:rPr>
              <a:t>C. Current rulemaking situation:</a:t>
            </a:r>
          </a:p>
          <a:p>
            <a:pPr marL="361950" indent="-361950">
              <a:spcBef>
                <a:spcPct val="50000"/>
              </a:spcBef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Instruction IS-22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is under revision (after 4 years application) to improve some aspects (clarification of definitions, scoping and screening criteria, interaction with other activities,  obsolescence, reporting schedule, applicability of USA, IAEA and FORO documents,…). </a:t>
            </a:r>
          </a:p>
          <a:p>
            <a:pPr marL="723900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GB" sz="10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3900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CSN procedure PT-IV-105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evaluation of SSC ageing management review”, 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rev. 0, 2009, is been converted to a new </a:t>
            </a: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CSN Safety Guide SG-XX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, in order to give detailed guidance to users (utilities, engineering,…) on how to accomplish IS-22 basic requisites.</a:t>
            </a: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GB" sz="10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b="1" dirty="0" smtClean="0">
                <a:solidFill>
                  <a:srgbClr val="0070C0"/>
                </a:solidFill>
                <a:latin typeface="Verdana" pitchFamily="34" charset="0"/>
              </a:rPr>
              <a:t>CSN procedure PT-IV-223 </a:t>
            </a:r>
            <a:r>
              <a:rPr lang="en-GB" sz="1600" i="1" dirty="0" smtClean="0">
                <a:solidFill>
                  <a:srgbClr val="0070C0"/>
                </a:solidFill>
                <a:latin typeface="Verdana" pitchFamily="34" charset="0"/>
              </a:rPr>
              <a:t>“Regulatory inspection of SSC ageing management review</a:t>
            </a: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”, rev. 1, 2009, is been revised, improving some aspects.</a:t>
            </a: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en-GB" sz="10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725487" lvl="1" indent="-457200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en-GB" sz="1600" dirty="0" smtClean="0">
                <a:solidFill>
                  <a:srgbClr val="0070C0"/>
                </a:solidFill>
                <a:latin typeface="Verdana" pitchFamily="34" charset="0"/>
              </a:rPr>
              <a:t>Instruction IS-22 and new Safety Guide SG-XX are been discussed with spanish utilities (UNESA). All 3 documents will be issued by end of 2013.</a:t>
            </a:r>
            <a:r>
              <a:rPr lang="en-US" sz="1600" dirty="0" smtClean="0">
                <a:solidFill>
                  <a:srgbClr val="0070C0"/>
                </a:solidFill>
                <a:latin typeface="Verdana" pitchFamily="34" charset="0"/>
              </a:rPr>
              <a:t> </a:t>
            </a:r>
            <a:endParaRPr lang="en-US" sz="1600" dirty="0">
              <a:solidFill>
                <a:srgbClr val="0070C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4383</TotalTime>
  <Words>2273</Words>
  <Application>Microsoft Office PowerPoint</Application>
  <PresentationFormat>Presentación en pantalla (4:3)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Diseño predeterminado</vt:lpstr>
      <vt:lpstr>Gráfico</vt:lpstr>
      <vt:lpstr>Diapositiva 1</vt:lpstr>
      <vt:lpstr>IAEA SALTO Workshop (May 2013)  C.N. Laguna Verde Veracruz (México)  Ageing Management and Long Term Operation Programs   </vt:lpstr>
      <vt:lpstr>IAEA SALTO Workshop (May 2013)  C.N. Laguna Verde Veracruz (México)    Ageing Management and Long Term Operation Programs  </vt:lpstr>
      <vt:lpstr>Diapositiva 4</vt:lpstr>
      <vt:lpstr>IAEA SALTO Workshop (May 2013)  C.N. Laguna Verde Veracruz (México)    Ageing Management and Long Term Operation Programs  </vt:lpstr>
      <vt:lpstr>IAEA SALTO Workshop (May 2013)  C.N. Laguna Verde Veracruz (México)    Ageing Management and Long Term Operation Programs   </vt:lpstr>
      <vt:lpstr>IAEA SALTO Workshop (May 2013)  C.N. Laguna Verde Veracruz (México)    Ageing Management and Long Term Operation Programs </vt:lpstr>
      <vt:lpstr>IAEA SALTO Workshop (May 2013)  C.N. Laguna Verde Veracruz (México)    Ageing Management and Long Term Operation Programs </vt:lpstr>
      <vt:lpstr>IAEA SALTO Workshop (May 2013)  C.N. Laguna Verde Veracruz (México)    Ageing Management and Long Term Operation Programs </vt:lpstr>
      <vt:lpstr>IAEA SALTO Workshop (May 2013)  C.N. Laguna Verde Veracruz (México)    Ageing Management and Long Term Operation Programs </vt:lpstr>
      <vt:lpstr>IAEA SALTO Workshop (May 2013)  C.N. Laguna Verde Veracruz (México)    Ageing Management and Long Term Operation Programs </vt:lpstr>
      <vt:lpstr>IAEA SALTO Workshop (May 2013)  C.N. Laguna Verde Veracruz (México)    Ageing Management and Long Term Operation Programs  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IAEA SALTO Workshop (May 2013)  C.N. Laguna Verde Veracruz (México)    Ageing Management and Long Term Operation Programs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•••</dc:creator>
  <cp:lastModifiedBy>dec</cp:lastModifiedBy>
  <cp:revision>889</cp:revision>
  <cp:lastPrinted>2003-10-06T15:22:32Z</cp:lastPrinted>
  <dcterms:created xsi:type="dcterms:W3CDTF">1999-04-30T18:51:57Z</dcterms:created>
  <dcterms:modified xsi:type="dcterms:W3CDTF">2013-05-24T10:35:16Z</dcterms:modified>
</cp:coreProperties>
</file>