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98" r:id="rId2"/>
    <p:sldId id="300" r:id="rId3"/>
    <p:sldId id="338" r:id="rId4"/>
    <p:sldId id="336" r:id="rId5"/>
    <p:sldId id="299" r:id="rId6"/>
    <p:sldId id="378" r:id="rId7"/>
    <p:sldId id="337" r:id="rId8"/>
    <p:sldId id="341" r:id="rId9"/>
    <p:sldId id="373" r:id="rId10"/>
    <p:sldId id="342" r:id="rId11"/>
    <p:sldId id="343" r:id="rId12"/>
    <p:sldId id="344" r:id="rId13"/>
    <p:sldId id="345" r:id="rId14"/>
    <p:sldId id="346" r:id="rId15"/>
    <p:sldId id="347" r:id="rId16"/>
    <p:sldId id="356" r:id="rId17"/>
    <p:sldId id="357" r:id="rId18"/>
    <p:sldId id="348" r:id="rId19"/>
    <p:sldId id="349" r:id="rId20"/>
    <p:sldId id="350" r:id="rId21"/>
    <p:sldId id="351" r:id="rId22"/>
    <p:sldId id="352" r:id="rId23"/>
    <p:sldId id="353" r:id="rId24"/>
    <p:sldId id="354" r:id="rId25"/>
    <p:sldId id="358" r:id="rId26"/>
    <p:sldId id="355" r:id="rId27"/>
    <p:sldId id="359" r:id="rId28"/>
    <p:sldId id="360" r:id="rId29"/>
    <p:sldId id="375" r:id="rId30"/>
    <p:sldId id="376" r:id="rId31"/>
    <p:sldId id="374" r:id="rId32"/>
    <p:sldId id="361" r:id="rId33"/>
    <p:sldId id="362" r:id="rId34"/>
    <p:sldId id="363" r:id="rId35"/>
    <p:sldId id="364" r:id="rId36"/>
    <p:sldId id="365" r:id="rId37"/>
    <p:sldId id="366" r:id="rId38"/>
    <p:sldId id="368" r:id="rId39"/>
    <p:sldId id="379" r:id="rId40"/>
    <p:sldId id="370" r:id="rId41"/>
    <p:sldId id="372" r:id="rId42"/>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A40C87"/>
    <a:srgbClr val="808080"/>
    <a:srgbClr val="835C9A"/>
    <a:srgbClr val="916DA7"/>
    <a:srgbClr val="7B7B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7043" autoAdjust="0"/>
  </p:normalViewPr>
  <p:slideViewPr>
    <p:cSldViewPr>
      <p:cViewPr varScale="1">
        <p:scale>
          <a:sx n="101" d="100"/>
          <a:sy n="101" d="100"/>
        </p:scale>
        <p:origin x="-240" y="-90"/>
      </p:cViewPr>
      <p:guideLst>
        <p:guide orient="horz" pos="2160"/>
        <p:guide pos="2880"/>
      </p:guideLst>
    </p:cSldViewPr>
  </p:slideViewPr>
  <p:outlineViewPr>
    <p:cViewPr>
      <p:scale>
        <a:sx n="33" d="100"/>
        <a:sy n="33" d="100"/>
      </p:scale>
      <p:origin x="0" y="4818"/>
    </p:cViewPr>
  </p:outlineViewPr>
  <p:notesTextViewPr>
    <p:cViewPr>
      <p:scale>
        <a:sx n="100" d="100"/>
        <a:sy n="100" d="100"/>
      </p:scale>
      <p:origin x="0" y="0"/>
    </p:cViewPr>
  </p:notesTextViewPr>
  <p:sorterViewPr>
    <p:cViewPr>
      <p:scale>
        <a:sx n="100" d="100"/>
        <a:sy n="100" d="100"/>
      </p:scale>
      <p:origin x="0" y="10788"/>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87EAE-5DA4-41C2-BDAE-753E3C12222A}" type="doc">
      <dgm:prSet loTypeId="urn:microsoft.com/office/officeart/2005/8/layout/radial5" loCatId="relationship" qsTypeId="urn:microsoft.com/office/officeart/2005/8/quickstyle/simple1#1" qsCatId="simple" csTypeId="urn:microsoft.com/office/officeart/2005/8/colors/accent1_2#1" csCatId="accent1" phldr="1"/>
      <dgm:spPr/>
      <dgm:t>
        <a:bodyPr/>
        <a:lstStyle/>
        <a:p>
          <a:endParaRPr lang="es-AR"/>
        </a:p>
      </dgm:t>
    </dgm:pt>
    <dgm:pt modelId="{202EC95C-0CAF-4ABE-9087-1773D97CCFD5}">
      <dgm:prSet phldrT="[Texto]" custT="1"/>
      <dgm:spPr>
        <a:solidFill>
          <a:srgbClr val="FF0000"/>
        </a:solidFill>
        <a:effectLst>
          <a:outerShdw blurRad="838200" dist="38100" algn="l" rotWithShape="0">
            <a:srgbClr val="A40C87">
              <a:alpha val="40000"/>
            </a:srgbClr>
          </a:outerShdw>
        </a:effectLst>
      </dgm:spPr>
      <dgm:t>
        <a:bodyPr/>
        <a:lstStyle/>
        <a:p>
          <a:r>
            <a:rPr lang="es-AR" sz="1400" b="1" dirty="0" smtClean="0"/>
            <a:t>CONSECUENCIAS</a:t>
          </a:r>
          <a:endParaRPr lang="es-AR" sz="1400" b="1" dirty="0"/>
        </a:p>
      </dgm:t>
    </dgm:pt>
    <dgm:pt modelId="{067EE07A-32BC-40B3-B575-44E03D646514}" type="parTrans" cxnId="{6F9E3546-C73C-4806-958F-A6D92020BF26}">
      <dgm:prSet/>
      <dgm:spPr/>
      <dgm:t>
        <a:bodyPr/>
        <a:lstStyle/>
        <a:p>
          <a:endParaRPr lang="es-AR"/>
        </a:p>
      </dgm:t>
    </dgm:pt>
    <dgm:pt modelId="{1867AAC4-DACF-4421-99A8-F714A7E6ECC8}" type="sibTrans" cxnId="{6F9E3546-C73C-4806-958F-A6D92020BF26}">
      <dgm:prSet/>
      <dgm:spPr/>
      <dgm:t>
        <a:bodyPr/>
        <a:lstStyle/>
        <a:p>
          <a:endParaRPr lang="es-AR"/>
        </a:p>
      </dgm:t>
    </dgm:pt>
    <dgm:pt modelId="{CC13FCDD-26B7-49EA-9692-2C4B5D3622FC}">
      <dgm:prSet phldrT="[Texto]" cust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t>
        <a:bodyPr/>
        <a:lstStyle/>
        <a:p>
          <a:r>
            <a:rPr lang="es-AR" sz="1200" b="1" dirty="0" smtClean="0">
              <a:solidFill>
                <a:schemeClr val="tx1"/>
              </a:solidFill>
            </a:rPr>
            <a:t>MEDICAS</a:t>
          </a:r>
          <a:endParaRPr lang="es-AR" sz="1200" b="1" dirty="0">
            <a:solidFill>
              <a:schemeClr val="tx1"/>
            </a:solidFill>
          </a:endParaRPr>
        </a:p>
      </dgm:t>
    </dgm:pt>
    <dgm:pt modelId="{CAC95553-A448-4A0D-9302-29B8E5C7A5F9}" type="parTrans" cxnId="{2D48C048-D1EF-4AAF-9C0B-F4E2648BAEA6}">
      <dgm:prSet/>
      <dgm:spPr>
        <a:solidFill>
          <a:schemeClr val="tx2">
            <a:lumMod val="50000"/>
            <a:lumOff val="50000"/>
          </a:schemeClr>
        </a:solidFill>
      </dgm:spPr>
      <dgm:t>
        <a:bodyPr/>
        <a:lstStyle/>
        <a:p>
          <a:endParaRPr lang="es-AR"/>
        </a:p>
      </dgm:t>
    </dgm:pt>
    <dgm:pt modelId="{BA97B5E8-4BCA-4789-9B18-A13F84E21BF1}" type="sibTrans" cxnId="{2D48C048-D1EF-4AAF-9C0B-F4E2648BAEA6}">
      <dgm:prSet/>
      <dgm:spPr/>
      <dgm:t>
        <a:bodyPr/>
        <a:lstStyle/>
        <a:p>
          <a:endParaRPr lang="es-AR"/>
        </a:p>
      </dgm:t>
    </dgm:pt>
    <dgm:pt modelId="{97486318-01CC-49CE-BB37-00EDAFE34E8C}">
      <dgm:prSet phldrT="[Texto]" cust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t>
        <a:bodyPr/>
        <a:lstStyle/>
        <a:p>
          <a:r>
            <a:rPr lang="es-AR" sz="1200" b="1" dirty="0" smtClean="0">
              <a:solidFill>
                <a:schemeClr val="tx1"/>
              </a:solidFill>
            </a:rPr>
            <a:t>MEDIOAMBIENTE</a:t>
          </a:r>
          <a:endParaRPr lang="es-AR" sz="1200" b="1" dirty="0">
            <a:solidFill>
              <a:schemeClr val="tx1"/>
            </a:solidFill>
          </a:endParaRPr>
        </a:p>
      </dgm:t>
    </dgm:pt>
    <dgm:pt modelId="{2ADD2D11-1727-494D-B8BC-BD3249DE5416}" type="parTrans" cxnId="{AAFEDD51-D249-4EB5-9BA3-E67335AE7F2F}">
      <dgm:prSet/>
      <dgm:spPr>
        <a:solidFill>
          <a:schemeClr val="tx2">
            <a:lumMod val="50000"/>
            <a:lumOff val="50000"/>
          </a:schemeClr>
        </a:solidFill>
      </dgm:spPr>
      <dgm:t>
        <a:bodyPr/>
        <a:lstStyle/>
        <a:p>
          <a:endParaRPr lang="es-AR"/>
        </a:p>
      </dgm:t>
    </dgm:pt>
    <dgm:pt modelId="{F1C26230-1AF4-420A-A9A1-5BD65BAD940B}" type="sibTrans" cxnId="{AAFEDD51-D249-4EB5-9BA3-E67335AE7F2F}">
      <dgm:prSet/>
      <dgm:spPr/>
      <dgm:t>
        <a:bodyPr/>
        <a:lstStyle/>
        <a:p>
          <a:endParaRPr lang="es-AR"/>
        </a:p>
      </dgm:t>
    </dgm:pt>
    <dgm:pt modelId="{064526A4-45F7-4880-900F-28E205FA4C42}">
      <dgm:prSet phldrT="[Texto]" cust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t>
        <a:bodyPr/>
        <a:lstStyle/>
        <a:p>
          <a:r>
            <a:rPr lang="es-AR" sz="1200" b="1" dirty="0" smtClean="0">
              <a:solidFill>
                <a:schemeClr val="tx1"/>
              </a:solidFill>
            </a:rPr>
            <a:t>PSICOLOGICAS</a:t>
          </a:r>
          <a:endParaRPr lang="es-AR" sz="1200" b="1" dirty="0">
            <a:solidFill>
              <a:schemeClr val="tx1"/>
            </a:solidFill>
          </a:endParaRPr>
        </a:p>
      </dgm:t>
    </dgm:pt>
    <dgm:pt modelId="{62742819-C144-4B3E-8747-F6771C388B20}" type="parTrans" cxnId="{B91B0FE0-67C3-4CB1-972C-F8B9CD00D9B0}">
      <dgm:prSet/>
      <dgm:spPr>
        <a:solidFill>
          <a:schemeClr val="tx2">
            <a:lumMod val="50000"/>
            <a:lumOff val="50000"/>
          </a:schemeClr>
        </a:solidFill>
      </dgm:spPr>
      <dgm:t>
        <a:bodyPr/>
        <a:lstStyle/>
        <a:p>
          <a:endParaRPr lang="es-AR"/>
        </a:p>
      </dgm:t>
    </dgm:pt>
    <dgm:pt modelId="{45C4F461-1426-48CC-B3FF-F5353F320F47}" type="sibTrans" cxnId="{B91B0FE0-67C3-4CB1-972C-F8B9CD00D9B0}">
      <dgm:prSet/>
      <dgm:spPr/>
      <dgm:t>
        <a:bodyPr/>
        <a:lstStyle/>
        <a:p>
          <a:endParaRPr lang="es-AR"/>
        </a:p>
      </dgm:t>
    </dgm:pt>
    <dgm:pt modelId="{115D55AD-D1CC-448E-9C8F-9B1305FB73E6}">
      <dgm:prSet phldrT="[Texto]" cust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t>
        <a:bodyPr/>
        <a:lstStyle/>
        <a:p>
          <a:r>
            <a:rPr lang="es-AR" sz="1200" b="1" dirty="0" smtClean="0">
              <a:solidFill>
                <a:schemeClr val="tx1"/>
              </a:solidFill>
            </a:rPr>
            <a:t>LEGALES</a:t>
          </a:r>
          <a:endParaRPr lang="es-AR" sz="1200" b="1" dirty="0">
            <a:solidFill>
              <a:schemeClr val="tx1"/>
            </a:solidFill>
          </a:endParaRPr>
        </a:p>
      </dgm:t>
    </dgm:pt>
    <dgm:pt modelId="{86A4DAEA-4B1B-4538-80BA-7D47423E9FC5}" type="parTrans" cxnId="{2C032B4D-5D34-4415-B5CF-0E27671A07AE}">
      <dgm:prSet/>
      <dgm:spPr>
        <a:solidFill>
          <a:schemeClr val="tx2">
            <a:lumMod val="50000"/>
            <a:lumOff val="50000"/>
          </a:schemeClr>
        </a:solidFill>
      </dgm:spPr>
      <dgm:t>
        <a:bodyPr/>
        <a:lstStyle/>
        <a:p>
          <a:endParaRPr lang="es-AR"/>
        </a:p>
      </dgm:t>
    </dgm:pt>
    <dgm:pt modelId="{33EDB4A8-7F07-4903-A1E1-76F145F8AD70}" type="sibTrans" cxnId="{2C032B4D-5D34-4415-B5CF-0E27671A07AE}">
      <dgm:prSet/>
      <dgm:spPr/>
      <dgm:t>
        <a:bodyPr/>
        <a:lstStyle/>
        <a:p>
          <a:endParaRPr lang="es-AR"/>
        </a:p>
      </dgm:t>
    </dgm:pt>
    <dgm:pt modelId="{5ED5C36C-E511-4D02-B601-A9AC328E43E0}">
      <dgm:prSet phldrT="[Texto]" cust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t>
        <a:bodyPr/>
        <a:lstStyle/>
        <a:p>
          <a:r>
            <a:rPr lang="es-AR" sz="1200" b="1" dirty="0" smtClean="0">
              <a:solidFill>
                <a:schemeClr val="tx1"/>
              </a:solidFill>
            </a:rPr>
            <a:t>ECONOMICAS</a:t>
          </a:r>
          <a:endParaRPr lang="es-AR" sz="1200" b="1" dirty="0">
            <a:solidFill>
              <a:schemeClr val="tx1"/>
            </a:solidFill>
          </a:endParaRPr>
        </a:p>
      </dgm:t>
    </dgm:pt>
    <dgm:pt modelId="{FEEA40BB-FE36-4585-B36B-A4D29A2D3209}" type="parTrans" cxnId="{9F45F5D9-C227-407B-9BA5-E3786FC6FEAA}">
      <dgm:prSet/>
      <dgm:spPr>
        <a:solidFill>
          <a:schemeClr val="tx2">
            <a:lumMod val="50000"/>
            <a:lumOff val="50000"/>
          </a:schemeClr>
        </a:solidFill>
      </dgm:spPr>
      <dgm:t>
        <a:bodyPr/>
        <a:lstStyle/>
        <a:p>
          <a:endParaRPr lang="es-AR"/>
        </a:p>
      </dgm:t>
    </dgm:pt>
    <dgm:pt modelId="{A9A9F64F-3021-4FD8-A47F-27EB8F5469A8}" type="sibTrans" cxnId="{9F45F5D9-C227-407B-9BA5-E3786FC6FEAA}">
      <dgm:prSet/>
      <dgm:spPr/>
      <dgm:t>
        <a:bodyPr/>
        <a:lstStyle/>
        <a:p>
          <a:endParaRPr lang="es-AR"/>
        </a:p>
      </dgm:t>
    </dgm:pt>
    <dgm:pt modelId="{FBF5A64F-2C7D-40B0-B4C3-879C0D415026}" type="pres">
      <dgm:prSet presAssocID="{6FE87EAE-5DA4-41C2-BDAE-753E3C12222A}" presName="Name0" presStyleCnt="0">
        <dgm:presLayoutVars>
          <dgm:chMax val="1"/>
          <dgm:dir/>
          <dgm:animLvl val="ctr"/>
          <dgm:resizeHandles val="exact"/>
        </dgm:presLayoutVars>
      </dgm:prSet>
      <dgm:spPr/>
      <dgm:t>
        <a:bodyPr/>
        <a:lstStyle/>
        <a:p>
          <a:endParaRPr lang="es-AR"/>
        </a:p>
      </dgm:t>
    </dgm:pt>
    <dgm:pt modelId="{9BE7E1FE-5924-426F-8DE7-A27C7A67A3CF}" type="pres">
      <dgm:prSet presAssocID="{202EC95C-0CAF-4ABE-9087-1773D97CCFD5}" presName="centerShape" presStyleLbl="node0" presStyleIdx="0" presStyleCnt="1" custScaleX="200156"/>
      <dgm:spPr/>
      <dgm:t>
        <a:bodyPr/>
        <a:lstStyle/>
        <a:p>
          <a:endParaRPr lang="es-AR"/>
        </a:p>
      </dgm:t>
    </dgm:pt>
    <dgm:pt modelId="{9925372D-5B0A-4992-8A87-48A481FD110E}" type="pres">
      <dgm:prSet presAssocID="{CAC95553-A448-4A0D-9302-29B8E5C7A5F9}" presName="parTrans" presStyleLbl="sibTrans2D1" presStyleIdx="0" presStyleCnt="5"/>
      <dgm:spPr/>
      <dgm:t>
        <a:bodyPr/>
        <a:lstStyle/>
        <a:p>
          <a:endParaRPr lang="es-AR"/>
        </a:p>
      </dgm:t>
    </dgm:pt>
    <dgm:pt modelId="{8ED17410-46EF-4EA1-B568-D162BCE3BD29}" type="pres">
      <dgm:prSet presAssocID="{CAC95553-A448-4A0D-9302-29B8E5C7A5F9}" presName="connectorText" presStyleLbl="sibTrans2D1" presStyleIdx="0" presStyleCnt="5"/>
      <dgm:spPr/>
      <dgm:t>
        <a:bodyPr/>
        <a:lstStyle/>
        <a:p>
          <a:endParaRPr lang="es-AR"/>
        </a:p>
      </dgm:t>
    </dgm:pt>
    <dgm:pt modelId="{6145FBE9-51B1-4969-A7D8-086DD2C037CF}" type="pres">
      <dgm:prSet presAssocID="{CC13FCDD-26B7-49EA-9692-2C4B5D3622FC}" presName="node" presStyleLbl="node1" presStyleIdx="0" presStyleCnt="5" custScaleX="121427" custScaleY="118245" custRadScaleRad="103611">
        <dgm:presLayoutVars>
          <dgm:bulletEnabled val="1"/>
        </dgm:presLayoutVars>
      </dgm:prSet>
      <dgm:spPr/>
      <dgm:t>
        <a:bodyPr/>
        <a:lstStyle/>
        <a:p>
          <a:endParaRPr lang="es-AR"/>
        </a:p>
      </dgm:t>
    </dgm:pt>
    <dgm:pt modelId="{9059B868-35F1-4D55-BB5A-E6BF3305251D}" type="pres">
      <dgm:prSet presAssocID="{2ADD2D11-1727-494D-B8BC-BD3249DE5416}" presName="parTrans" presStyleLbl="sibTrans2D1" presStyleIdx="1" presStyleCnt="5"/>
      <dgm:spPr/>
      <dgm:t>
        <a:bodyPr/>
        <a:lstStyle/>
        <a:p>
          <a:endParaRPr lang="es-AR"/>
        </a:p>
      </dgm:t>
    </dgm:pt>
    <dgm:pt modelId="{7D644B2E-7695-4D3C-92B3-4691357C0A08}" type="pres">
      <dgm:prSet presAssocID="{2ADD2D11-1727-494D-B8BC-BD3249DE5416}" presName="connectorText" presStyleLbl="sibTrans2D1" presStyleIdx="1" presStyleCnt="5"/>
      <dgm:spPr/>
      <dgm:t>
        <a:bodyPr/>
        <a:lstStyle/>
        <a:p>
          <a:endParaRPr lang="es-AR"/>
        </a:p>
      </dgm:t>
    </dgm:pt>
    <dgm:pt modelId="{68F8FCD5-B8F6-4DC5-8F46-7D8865A72713}" type="pres">
      <dgm:prSet presAssocID="{97486318-01CC-49CE-BB37-00EDAFE34E8C}" presName="node" presStyleLbl="node1" presStyleIdx="1" presStyleCnt="5" custScaleX="124012" custScaleY="121210" custRadScaleRad="126163" custRadScaleInc="10617">
        <dgm:presLayoutVars>
          <dgm:bulletEnabled val="1"/>
        </dgm:presLayoutVars>
      </dgm:prSet>
      <dgm:spPr/>
      <dgm:t>
        <a:bodyPr/>
        <a:lstStyle/>
        <a:p>
          <a:endParaRPr lang="es-AR"/>
        </a:p>
      </dgm:t>
    </dgm:pt>
    <dgm:pt modelId="{B9658B91-398F-4E28-AA74-A72AF5687301}" type="pres">
      <dgm:prSet presAssocID="{62742819-C144-4B3E-8747-F6771C388B20}" presName="parTrans" presStyleLbl="sibTrans2D1" presStyleIdx="2" presStyleCnt="5"/>
      <dgm:spPr/>
      <dgm:t>
        <a:bodyPr/>
        <a:lstStyle/>
        <a:p>
          <a:endParaRPr lang="es-AR"/>
        </a:p>
      </dgm:t>
    </dgm:pt>
    <dgm:pt modelId="{1341C377-09DE-4BB0-9880-0ECBD275D9BC}" type="pres">
      <dgm:prSet presAssocID="{62742819-C144-4B3E-8747-F6771C388B20}" presName="connectorText" presStyleLbl="sibTrans2D1" presStyleIdx="2" presStyleCnt="5"/>
      <dgm:spPr/>
      <dgm:t>
        <a:bodyPr/>
        <a:lstStyle/>
        <a:p>
          <a:endParaRPr lang="es-AR"/>
        </a:p>
      </dgm:t>
    </dgm:pt>
    <dgm:pt modelId="{E8F38029-A2A4-4F18-8D2D-C7952A1836EF}" type="pres">
      <dgm:prSet presAssocID="{064526A4-45F7-4880-900F-28E205FA4C42}" presName="node" presStyleLbl="node1" presStyleIdx="2" presStyleCnt="5" custScaleX="112508" custScaleY="110922" custRadScaleRad="116802" custRadScaleInc="-28222">
        <dgm:presLayoutVars>
          <dgm:bulletEnabled val="1"/>
        </dgm:presLayoutVars>
      </dgm:prSet>
      <dgm:spPr/>
      <dgm:t>
        <a:bodyPr/>
        <a:lstStyle/>
        <a:p>
          <a:endParaRPr lang="es-AR"/>
        </a:p>
      </dgm:t>
    </dgm:pt>
    <dgm:pt modelId="{38D3B4D6-4748-4DE9-96D2-D55A9FBC4343}" type="pres">
      <dgm:prSet presAssocID="{FEEA40BB-FE36-4585-B36B-A4D29A2D3209}" presName="parTrans" presStyleLbl="sibTrans2D1" presStyleIdx="3" presStyleCnt="5"/>
      <dgm:spPr/>
      <dgm:t>
        <a:bodyPr/>
        <a:lstStyle/>
        <a:p>
          <a:endParaRPr lang="es-AR"/>
        </a:p>
      </dgm:t>
    </dgm:pt>
    <dgm:pt modelId="{AA784042-ED9B-403F-8F1F-A3F5B5A14E2F}" type="pres">
      <dgm:prSet presAssocID="{FEEA40BB-FE36-4585-B36B-A4D29A2D3209}" presName="connectorText" presStyleLbl="sibTrans2D1" presStyleIdx="3" presStyleCnt="5"/>
      <dgm:spPr/>
      <dgm:t>
        <a:bodyPr/>
        <a:lstStyle/>
        <a:p>
          <a:endParaRPr lang="es-AR"/>
        </a:p>
      </dgm:t>
    </dgm:pt>
    <dgm:pt modelId="{2681DF69-21FC-42B5-B8B1-B81C99192EC6}" type="pres">
      <dgm:prSet presAssocID="{5ED5C36C-E511-4D02-B601-A9AC328E43E0}" presName="node" presStyleLbl="node1" presStyleIdx="3" presStyleCnt="5" custScaleX="121263" custScaleY="114651" custRadScaleRad="113530" custRadScaleInc="23757">
        <dgm:presLayoutVars>
          <dgm:bulletEnabled val="1"/>
        </dgm:presLayoutVars>
      </dgm:prSet>
      <dgm:spPr/>
      <dgm:t>
        <a:bodyPr/>
        <a:lstStyle/>
        <a:p>
          <a:endParaRPr lang="es-AR"/>
        </a:p>
      </dgm:t>
    </dgm:pt>
    <dgm:pt modelId="{F468BEE9-1B76-481C-BC33-F5257EFB2D3D}" type="pres">
      <dgm:prSet presAssocID="{86A4DAEA-4B1B-4538-80BA-7D47423E9FC5}" presName="parTrans" presStyleLbl="sibTrans2D1" presStyleIdx="4" presStyleCnt="5"/>
      <dgm:spPr/>
      <dgm:t>
        <a:bodyPr/>
        <a:lstStyle/>
        <a:p>
          <a:endParaRPr lang="es-AR"/>
        </a:p>
      </dgm:t>
    </dgm:pt>
    <dgm:pt modelId="{B2327AB2-9C9C-4662-8FE4-3767DEBEE70C}" type="pres">
      <dgm:prSet presAssocID="{86A4DAEA-4B1B-4538-80BA-7D47423E9FC5}" presName="connectorText" presStyleLbl="sibTrans2D1" presStyleIdx="4" presStyleCnt="5"/>
      <dgm:spPr/>
      <dgm:t>
        <a:bodyPr/>
        <a:lstStyle/>
        <a:p>
          <a:endParaRPr lang="es-AR"/>
        </a:p>
      </dgm:t>
    </dgm:pt>
    <dgm:pt modelId="{D191FF18-334E-4181-8AEC-C50C3337B8F6}" type="pres">
      <dgm:prSet presAssocID="{115D55AD-D1CC-448E-9C8F-9B1305FB73E6}" presName="node" presStyleLbl="node1" presStyleIdx="4" presStyleCnt="5" custScaleX="120756" custScaleY="120422" custRadScaleRad="126045" custRadScaleInc="-10181">
        <dgm:presLayoutVars>
          <dgm:bulletEnabled val="1"/>
        </dgm:presLayoutVars>
      </dgm:prSet>
      <dgm:spPr/>
      <dgm:t>
        <a:bodyPr/>
        <a:lstStyle/>
        <a:p>
          <a:endParaRPr lang="es-AR"/>
        </a:p>
      </dgm:t>
    </dgm:pt>
  </dgm:ptLst>
  <dgm:cxnLst>
    <dgm:cxn modelId="{BE1750AF-59BB-4783-8C4D-ABEE1F3B8CB0}" type="presOf" srcId="{CC13FCDD-26B7-49EA-9692-2C4B5D3622FC}" destId="{6145FBE9-51B1-4969-A7D8-086DD2C037CF}" srcOrd="0" destOrd="0" presId="urn:microsoft.com/office/officeart/2005/8/layout/radial5"/>
    <dgm:cxn modelId="{B91B0FE0-67C3-4CB1-972C-F8B9CD00D9B0}" srcId="{202EC95C-0CAF-4ABE-9087-1773D97CCFD5}" destId="{064526A4-45F7-4880-900F-28E205FA4C42}" srcOrd="2" destOrd="0" parTransId="{62742819-C144-4B3E-8747-F6771C388B20}" sibTransId="{45C4F461-1426-48CC-B3FF-F5353F320F47}"/>
    <dgm:cxn modelId="{0ECA1FBA-F586-4B81-BE53-18113B6DB343}" type="presOf" srcId="{FEEA40BB-FE36-4585-B36B-A4D29A2D3209}" destId="{AA784042-ED9B-403F-8F1F-A3F5B5A14E2F}" srcOrd="1" destOrd="0" presId="urn:microsoft.com/office/officeart/2005/8/layout/radial5"/>
    <dgm:cxn modelId="{6F9E3546-C73C-4806-958F-A6D92020BF26}" srcId="{6FE87EAE-5DA4-41C2-BDAE-753E3C12222A}" destId="{202EC95C-0CAF-4ABE-9087-1773D97CCFD5}" srcOrd="0" destOrd="0" parTransId="{067EE07A-32BC-40B3-B575-44E03D646514}" sibTransId="{1867AAC4-DACF-4421-99A8-F714A7E6ECC8}"/>
    <dgm:cxn modelId="{459EDC8B-0B81-4FFE-805F-822CA52B841A}" type="presOf" srcId="{FEEA40BB-FE36-4585-B36B-A4D29A2D3209}" destId="{38D3B4D6-4748-4DE9-96D2-D55A9FBC4343}" srcOrd="0" destOrd="0" presId="urn:microsoft.com/office/officeart/2005/8/layout/radial5"/>
    <dgm:cxn modelId="{F88A329C-936F-49CE-A372-11AC1AAF7E60}" type="presOf" srcId="{86A4DAEA-4B1B-4538-80BA-7D47423E9FC5}" destId="{B2327AB2-9C9C-4662-8FE4-3767DEBEE70C}" srcOrd="1" destOrd="0" presId="urn:microsoft.com/office/officeart/2005/8/layout/radial5"/>
    <dgm:cxn modelId="{9F45F5D9-C227-407B-9BA5-E3786FC6FEAA}" srcId="{202EC95C-0CAF-4ABE-9087-1773D97CCFD5}" destId="{5ED5C36C-E511-4D02-B601-A9AC328E43E0}" srcOrd="3" destOrd="0" parTransId="{FEEA40BB-FE36-4585-B36B-A4D29A2D3209}" sibTransId="{A9A9F64F-3021-4FD8-A47F-27EB8F5469A8}"/>
    <dgm:cxn modelId="{1E500D3C-EBBA-444A-A64B-DE953345F60D}" type="presOf" srcId="{62742819-C144-4B3E-8747-F6771C388B20}" destId="{B9658B91-398F-4E28-AA74-A72AF5687301}" srcOrd="0" destOrd="0" presId="urn:microsoft.com/office/officeart/2005/8/layout/radial5"/>
    <dgm:cxn modelId="{1DD59CBC-4C68-42DB-8D55-19F6F0CA50B4}" type="presOf" srcId="{CAC95553-A448-4A0D-9302-29B8E5C7A5F9}" destId="{9925372D-5B0A-4992-8A87-48A481FD110E}" srcOrd="0" destOrd="0" presId="urn:microsoft.com/office/officeart/2005/8/layout/radial5"/>
    <dgm:cxn modelId="{6B1340C3-6450-4E42-9C81-5B8D3A93EF69}" type="presOf" srcId="{2ADD2D11-1727-494D-B8BC-BD3249DE5416}" destId="{7D644B2E-7695-4D3C-92B3-4691357C0A08}" srcOrd="1" destOrd="0" presId="urn:microsoft.com/office/officeart/2005/8/layout/radial5"/>
    <dgm:cxn modelId="{ED1FC0E9-6F11-43DF-9061-3A7722EB7244}" type="presOf" srcId="{97486318-01CC-49CE-BB37-00EDAFE34E8C}" destId="{68F8FCD5-B8F6-4DC5-8F46-7D8865A72713}" srcOrd="0" destOrd="0" presId="urn:microsoft.com/office/officeart/2005/8/layout/radial5"/>
    <dgm:cxn modelId="{E03FCCC5-ADDC-44B2-8A3F-458197615B2E}" type="presOf" srcId="{064526A4-45F7-4880-900F-28E205FA4C42}" destId="{E8F38029-A2A4-4F18-8D2D-C7952A1836EF}" srcOrd="0" destOrd="0" presId="urn:microsoft.com/office/officeart/2005/8/layout/radial5"/>
    <dgm:cxn modelId="{1FF4D2D6-8D97-413A-8512-BDCFB8077BE0}" type="presOf" srcId="{86A4DAEA-4B1B-4538-80BA-7D47423E9FC5}" destId="{F468BEE9-1B76-481C-BC33-F5257EFB2D3D}" srcOrd="0" destOrd="0" presId="urn:microsoft.com/office/officeart/2005/8/layout/radial5"/>
    <dgm:cxn modelId="{AAFEDD51-D249-4EB5-9BA3-E67335AE7F2F}" srcId="{202EC95C-0CAF-4ABE-9087-1773D97CCFD5}" destId="{97486318-01CC-49CE-BB37-00EDAFE34E8C}" srcOrd="1" destOrd="0" parTransId="{2ADD2D11-1727-494D-B8BC-BD3249DE5416}" sibTransId="{F1C26230-1AF4-420A-A9A1-5BD65BAD940B}"/>
    <dgm:cxn modelId="{2D48C048-D1EF-4AAF-9C0B-F4E2648BAEA6}" srcId="{202EC95C-0CAF-4ABE-9087-1773D97CCFD5}" destId="{CC13FCDD-26B7-49EA-9692-2C4B5D3622FC}" srcOrd="0" destOrd="0" parTransId="{CAC95553-A448-4A0D-9302-29B8E5C7A5F9}" sibTransId="{BA97B5E8-4BCA-4789-9B18-A13F84E21BF1}"/>
    <dgm:cxn modelId="{2180FE70-55C9-4B14-BE68-F797F7A09D0D}" type="presOf" srcId="{115D55AD-D1CC-448E-9C8F-9B1305FB73E6}" destId="{D191FF18-334E-4181-8AEC-C50C3337B8F6}" srcOrd="0" destOrd="0" presId="urn:microsoft.com/office/officeart/2005/8/layout/radial5"/>
    <dgm:cxn modelId="{D4E326FA-3D51-401E-9F21-16B1E81F8014}" type="presOf" srcId="{CAC95553-A448-4A0D-9302-29B8E5C7A5F9}" destId="{8ED17410-46EF-4EA1-B568-D162BCE3BD29}" srcOrd="1" destOrd="0" presId="urn:microsoft.com/office/officeart/2005/8/layout/radial5"/>
    <dgm:cxn modelId="{3C139782-2966-40C1-9A02-B6BD70D98096}" type="presOf" srcId="{2ADD2D11-1727-494D-B8BC-BD3249DE5416}" destId="{9059B868-35F1-4D55-BB5A-E6BF3305251D}" srcOrd="0" destOrd="0" presId="urn:microsoft.com/office/officeart/2005/8/layout/radial5"/>
    <dgm:cxn modelId="{2C032B4D-5D34-4415-B5CF-0E27671A07AE}" srcId="{202EC95C-0CAF-4ABE-9087-1773D97CCFD5}" destId="{115D55AD-D1CC-448E-9C8F-9B1305FB73E6}" srcOrd="4" destOrd="0" parTransId="{86A4DAEA-4B1B-4538-80BA-7D47423E9FC5}" sibTransId="{33EDB4A8-7F07-4903-A1E1-76F145F8AD70}"/>
    <dgm:cxn modelId="{208AF7BA-EA53-424A-9186-3107A09B788A}" type="presOf" srcId="{62742819-C144-4B3E-8747-F6771C388B20}" destId="{1341C377-09DE-4BB0-9880-0ECBD275D9BC}" srcOrd="1" destOrd="0" presId="urn:microsoft.com/office/officeart/2005/8/layout/radial5"/>
    <dgm:cxn modelId="{38487D26-881D-4AAA-B1C1-17F23176C1C4}" type="presOf" srcId="{5ED5C36C-E511-4D02-B601-A9AC328E43E0}" destId="{2681DF69-21FC-42B5-B8B1-B81C99192EC6}" srcOrd="0" destOrd="0" presId="urn:microsoft.com/office/officeart/2005/8/layout/radial5"/>
    <dgm:cxn modelId="{BD388556-5BF8-4CF7-BB62-4FD427C4C957}" type="presOf" srcId="{202EC95C-0CAF-4ABE-9087-1773D97CCFD5}" destId="{9BE7E1FE-5924-426F-8DE7-A27C7A67A3CF}" srcOrd="0" destOrd="0" presId="urn:microsoft.com/office/officeart/2005/8/layout/radial5"/>
    <dgm:cxn modelId="{CA4F53FD-D32B-482C-9FF0-1DFBF7AD6F48}" type="presOf" srcId="{6FE87EAE-5DA4-41C2-BDAE-753E3C12222A}" destId="{FBF5A64F-2C7D-40B0-B4C3-879C0D415026}" srcOrd="0" destOrd="0" presId="urn:microsoft.com/office/officeart/2005/8/layout/radial5"/>
    <dgm:cxn modelId="{35AE9C0E-908D-442D-AB2A-F8FC0E09609C}" type="presParOf" srcId="{FBF5A64F-2C7D-40B0-B4C3-879C0D415026}" destId="{9BE7E1FE-5924-426F-8DE7-A27C7A67A3CF}" srcOrd="0" destOrd="0" presId="urn:microsoft.com/office/officeart/2005/8/layout/radial5"/>
    <dgm:cxn modelId="{A4F372EA-406A-4377-A638-33152D4ADA50}" type="presParOf" srcId="{FBF5A64F-2C7D-40B0-B4C3-879C0D415026}" destId="{9925372D-5B0A-4992-8A87-48A481FD110E}" srcOrd="1" destOrd="0" presId="urn:microsoft.com/office/officeart/2005/8/layout/radial5"/>
    <dgm:cxn modelId="{1E016F04-9264-4012-B3DF-E45F631576CA}" type="presParOf" srcId="{9925372D-5B0A-4992-8A87-48A481FD110E}" destId="{8ED17410-46EF-4EA1-B568-D162BCE3BD29}" srcOrd="0" destOrd="0" presId="urn:microsoft.com/office/officeart/2005/8/layout/radial5"/>
    <dgm:cxn modelId="{1C5431B0-4055-4EBA-9419-5C17EF91AF50}" type="presParOf" srcId="{FBF5A64F-2C7D-40B0-B4C3-879C0D415026}" destId="{6145FBE9-51B1-4969-A7D8-086DD2C037CF}" srcOrd="2" destOrd="0" presId="urn:microsoft.com/office/officeart/2005/8/layout/radial5"/>
    <dgm:cxn modelId="{2D891543-2A88-48FD-A739-145EFE9BC171}" type="presParOf" srcId="{FBF5A64F-2C7D-40B0-B4C3-879C0D415026}" destId="{9059B868-35F1-4D55-BB5A-E6BF3305251D}" srcOrd="3" destOrd="0" presId="urn:microsoft.com/office/officeart/2005/8/layout/radial5"/>
    <dgm:cxn modelId="{980B0803-8DFE-4538-935E-022BE32CFFE6}" type="presParOf" srcId="{9059B868-35F1-4D55-BB5A-E6BF3305251D}" destId="{7D644B2E-7695-4D3C-92B3-4691357C0A08}" srcOrd="0" destOrd="0" presId="urn:microsoft.com/office/officeart/2005/8/layout/radial5"/>
    <dgm:cxn modelId="{E4911705-B3E3-4534-BFFE-BE667156155A}" type="presParOf" srcId="{FBF5A64F-2C7D-40B0-B4C3-879C0D415026}" destId="{68F8FCD5-B8F6-4DC5-8F46-7D8865A72713}" srcOrd="4" destOrd="0" presId="urn:microsoft.com/office/officeart/2005/8/layout/radial5"/>
    <dgm:cxn modelId="{AF8913B7-D69B-461A-B129-066E2F042A4D}" type="presParOf" srcId="{FBF5A64F-2C7D-40B0-B4C3-879C0D415026}" destId="{B9658B91-398F-4E28-AA74-A72AF5687301}" srcOrd="5" destOrd="0" presId="urn:microsoft.com/office/officeart/2005/8/layout/radial5"/>
    <dgm:cxn modelId="{EC2B0C6B-C8FF-4DBD-8399-C7CC7A23EF87}" type="presParOf" srcId="{B9658B91-398F-4E28-AA74-A72AF5687301}" destId="{1341C377-09DE-4BB0-9880-0ECBD275D9BC}" srcOrd="0" destOrd="0" presId="urn:microsoft.com/office/officeart/2005/8/layout/radial5"/>
    <dgm:cxn modelId="{01140E3D-CA36-4305-B865-53DAD16F0C99}" type="presParOf" srcId="{FBF5A64F-2C7D-40B0-B4C3-879C0D415026}" destId="{E8F38029-A2A4-4F18-8D2D-C7952A1836EF}" srcOrd="6" destOrd="0" presId="urn:microsoft.com/office/officeart/2005/8/layout/radial5"/>
    <dgm:cxn modelId="{13656CED-670E-4DD6-AA0B-1288917EE8BE}" type="presParOf" srcId="{FBF5A64F-2C7D-40B0-B4C3-879C0D415026}" destId="{38D3B4D6-4748-4DE9-96D2-D55A9FBC4343}" srcOrd="7" destOrd="0" presId="urn:microsoft.com/office/officeart/2005/8/layout/radial5"/>
    <dgm:cxn modelId="{57B8B5BF-36B3-4A25-8663-1CAC38709E54}" type="presParOf" srcId="{38D3B4D6-4748-4DE9-96D2-D55A9FBC4343}" destId="{AA784042-ED9B-403F-8F1F-A3F5B5A14E2F}" srcOrd="0" destOrd="0" presId="urn:microsoft.com/office/officeart/2005/8/layout/radial5"/>
    <dgm:cxn modelId="{2359BB01-2B91-4FC6-91AB-D56A316234EC}" type="presParOf" srcId="{FBF5A64F-2C7D-40B0-B4C3-879C0D415026}" destId="{2681DF69-21FC-42B5-B8B1-B81C99192EC6}" srcOrd="8" destOrd="0" presId="urn:microsoft.com/office/officeart/2005/8/layout/radial5"/>
    <dgm:cxn modelId="{7977D223-539E-476C-A89C-6F98536FDFEC}" type="presParOf" srcId="{FBF5A64F-2C7D-40B0-B4C3-879C0D415026}" destId="{F468BEE9-1B76-481C-BC33-F5257EFB2D3D}" srcOrd="9" destOrd="0" presId="urn:microsoft.com/office/officeart/2005/8/layout/radial5"/>
    <dgm:cxn modelId="{74CED938-CD24-4E26-8BAB-C4794062FAB6}" type="presParOf" srcId="{F468BEE9-1B76-481C-BC33-F5257EFB2D3D}" destId="{B2327AB2-9C9C-4662-8FE4-3767DEBEE70C}" srcOrd="0" destOrd="0" presId="urn:microsoft.com/office/officeart/2005/8/layout/radial5"/>
    <dgm:cxn modelId="{E05A5A7C-22B5-4223-B962-C5DD94E7817B}" type="presParOf" srcId="{FBF5A64F-2C7D-40B0-B4C3-879C0D415026}" destId="{D191FF18-334E-4181-8AEC-C50C3337B8F6}" srcOrd="10" destOrd="0" presId="urn:microsoft.com/office/officeart/2005/8/layout/radial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0D906ACC-035B-4322-8A1F-10951385EFAA}" type="datetimeFigureOut">
              <a:rPr lang="es-AR"/>
              <a:pPr>
                <a:defRPr/>
              </a:pPr>
              <a:t>14/08/2012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F72F796-E61E-4A28-84BA-855A04465B14}" type="slidenum">
              <a:rPr lang="es-AR"/>
              <a:pPr>
                <a:defRPr/>
              </a:pPr>
              <a:t>‹#›</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14E9EA1-92C6-4B42-B1C9-73568A9E100B}"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AACF5A-03B7-4F50-9FC1-7BB006693C53}"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828CDD6-2A42-4388-AB9A-F92B3072AED5}"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A8DA4F5-08FC-4C14-A1B2-D1186A569FC5}"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79522CA-9BA4-449C-8501-BCE57A3CAAF3}"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1FC52B8-746A-42DF-A7B8-B06C8FE5D975}"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8EE5D3D-676D-4250-BE0D-0D18483AC0D3}"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28C2545-703E-482B-99CC-286D07984D0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C8DC4E0-8939-4362-A994-A659E0D44177}"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9FAABF7-BEBC-4196-B9FC-F50EDDE57661}"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F3DF07-7FED-46E6-982C-8F481E99C1CA}"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77692950-8D15-49A4-B8E9-46346982373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oleObject" Target="../embeddings/oleObject1.bin"/><Relationship Id="rId4" Type="http://schemas.openxmlformats.org/officeDocument/2006/relationships/image" Target="../media/image18.jpeg"/><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Propuesta Argentina</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5" name="2 Marcador de contenido"/>
          <p:cNvSpPr txBox="1">
            <a:spLocks/>
          </p:cNvSpPr>
          <p:nvPr/>
        </p:nvSpPr>
        <p:spPr bwMode="auto">
          <a:xfrm>
            <a:off x="468313" y="1268413"/>
            <a:ext cx="8229600" cy="4525962"/>
          </a:xfrm>
          <a:prstGeom prst="rect">
            <a:avLst/>
          </a:prstGeom>
          <a:noFill/>
          <a:ln w="9525">
            <a:noFill/>
            <a:miter lim="800000"/>
            <a:headEnd/>
            <a:tailEnd/>
          </a:ln>
          <a:effectLst/>
        </p:spPr>
        <p:txBody>
          <a:bodyPr/>
          <a:lstStyle/>
          <a:p>
            <a:pPr algn="just" eaLnBrk="0" hangingPunct="0">
              <a:spcBef>
                <a:spcPct val="20000"/>
              </a:spcBef>
              <a:defRPr/>
            </a:pPr>
            <a:r>
              <a:rPr lang="es-AR" sz="2400" b="0" kern="0" dirty="0">
                <a:latin typeface="Calibri" pitchFamily="34" charset="0"/>
                <a:ea typeface="Calibri" pitchFamily="34" charset="0"/>
                <a:cs typeface="Calibri" pitchFamily="34" charset="0"/>
              </a:rPr>
              <a:t>A partir de la evaluación de </a:t>
            </a:r>
            <a:r>
              <a:rPr lang="es-AR" sz="2400" b="0" kern="0" dirty="0">
                <a:solidFill>
                  <a:srgbClr val="FF0000"/>
                </a:solidFill>
                <a:latin typeface="Calibri" pitchFamily="34" charset="0"/>
                <a:ea typeface="Calibri" pitchFamily="34" charset="0"/>
                <a:cs typeface="Calibri" pitchFamily="34" charset="0"/>
              </a:rPr>
              <a:t>la situación que planteaba la aparición de fuentes radiactivas sin control y sus consecuencias, </a:t>
            </a:r>
            <a:r>
              <a:rPr lang="es-AR" sz="2400" b="0" kern="0" dirty="0">
                <a:latin typeface="Calibri" pitchFamily="34" charset="0"/>
                <a:ea typeface="Calibri" pitchFamily="34" charset="0"/>
                <a:cs typeface="Calibri" pitchFamily="34" charset="0"/>
              </a:rPr>
              <a:t>en la industria del reciclado de metales así como en los países involucrados, Argentina propuso al plenario del FORO, la intención de desarrollar un proyecto relacionado con esta problemática. (2008)</a:t>
            </a:r>
          </a:p>
        </p:txBody>
      </p:sp>
      <p:pic>
        <p:nvPicPr>
          <p:cNvPr id="24579" name="Picture 3" descr="TRUPPA-PERU-004"/>
          <p:cNvPicPr>
            <a:picLocks noChangeAspect="1" noChangeArrowheads="1"/>
          </p:cNvPicPr>
          <p:nvPr/>
        </p:nvPicPr>
        <p:blipFill>
          <a:blip r:embed="rId2">
            <a:lum bright="-6000" contrast="12000"/>
          </a:blip>
          <a:srcRect/>
          <a:stretch>
            <a:fillRect/>
          </a:stretch>
        </p:blipFill>
        <p:spPr bwMode="auto">
          <a:xfrm>
            <a:off x="3419475" y="4076700"/>
            <a:ext cx="2605088" cy="191135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Aprobación de la iniciativa</a:t>
            </a:r>
            <a:endParaRPr lang="es-AR" sz="2400" smtClean="0"/>
          </a:p>
        </p:txBody>
      </p:sp>
      <p:sp>
        <p:nvSpPr>
          <p:cNvPr id="25602" name="2 Marcador de contenido"/>
          <p:cNvSpPr>
            <a:spLocks noGrp="1"/>
          </p:cNvSpPr>
          <p:nvPr>
            <p:ph idx="1"/>
          </p:nvPr>
        </p:nvSpPr>
        <p:spPr>
          <a:xfrm>
            <a:off x="457200" y="1268413"/>
            <a:ext cx="8229600" cy="4525962"/>
          </a:xfrm>
        </p:spPr>
        <p:txBody>
          <a:bodyPr/>
          <a:lstStyle/>
          <a:p>
            <a:pPr algn="just"/>
            <a:r>
              <a:rPr lang="es-AR" sz="2400" smtClean="0">
                <a:latin typeface="Calibri" pitchFamily="34" charset="0"/>
                <a:ea typeface="Calibri" pitchFamily="34" charset="0"/>
                <a:cs typeface="Calibri" pitchFamily="34" charset="0"/>
              </a:rPr>
              <a:t>Así se </a:t>
            </a:r>
            <a:r>
              <a:rPr lang="es-AR" sz="2400" smtClean="0">
                <a:solidFill>
                  <a:srgbClr val="FF0000"/>
                </a:solidFill>
                <a:latin typeface="Calibri" pitchFamily="34" charset="0"/>
                <a:ea typeface="Calibri" pitchFamily="34" charset="0"/>
                <a:cs typeface="Calibri" pitchFamily="34" charset="0"/>
              </a:rPr>
              <a:t>aprobó esta iniciativa</a:t>
            </a:r>
            <a:r>
              <a:rPr lang="es-AR" sz="2400" smtClean="0">
                <a:latin typeface="Calibri" pitchFamily="34" charset="0"/>
                <a:ea typeface="Calibri" pitchFamily="34" charset="0"/>
                <a:cs typeface="Calibri" pitchFamily="34" charset="0"/>
              </a:rPr>
              <a:t>, la cual comenzó a tomar forma en la práctica, con la designación de reguladores de cada uno de los países intervinientes.</a:t>
            </a:r>
          </a:p>
          <a:p>
            <a:pPr algn="just"/>
            <a:r>
              <a:rPr lang="es-AR" sz="2400" smtClean="0">
                <a:latin typeface="Calibri" pitchFamily="34" charset="0"/>
                <a:ea typeface="Calibri" pitchFamily="34" charset="0"/>
                <a:cs typeface="Calibri" pitchFamily="34" charset="0"/>
              </a:rPr>
              <a:t>En principio se decidió que se realizaría una revisión y adaptación de todo el proyecto, para lo cual se organizó una reunión técnica en España, luego de la </a:t>
            </a:r>
            <a:r>
              <a:rPr lang="es-AR" sz="2400" i="1" u="sng" smtClean="0">
                <a:solidFill>
                  <a:srgbClr val="FF0000"/>
                </a:solidFill>
                <a:latin typeface="Calibri" pitchFamily="34" charset="0"/>
                <a:ea typeface="Calibri" pitchFamily="34" charset="0"/>
                <a:cs typeface="Calibri" pitchFamily="34" charset="0"/>
              </a:rPr>
              <a:t>“Conferencia internacional  sobre control y gestión de material radiactivo inadvertidamente presente en el reciclado de metales.” </a:t>
            </a:r>
            <a:r>
              <a:rPr lang="es-AR" sz="2400" smtClean="0">
                <a:solidFill>
                  <a:srgbClr val="FF0000"/>
                </a:solidFill>
                <a:latin typeface="Calibri" pitchFamily="34" charset="0"/>
                <a:ea typeface="Calibri" pitchFamily="34" charset="0"/>
                <a:cs typeface="Calibri" pitchFamily="34" charset="0"/>
              </a:rPr>
              <a:t>Tarragona, España (febrero de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3 Título"/>
          <p:cNvSpPr>
            <a:spLocks noGrp="1"/>
          </p:cNvSpPr>
          <p:nvPr>
            <p:ph type="title"/>
          </p:nvPr>
        </p:nvSpPr>
        <p:spPr>
          <a:xfrm>
            <a:off x="-180975" y="0"/>
            <a:ext cx="4321175" cy="981075"/>
          </a:xfrm>
        </p:spPr>
        <p:txBody>
          <a:bodyPr/>
          <a:lstStyle/>
          <a:p>
            <a:r>
              <a:rPr lang="es-AR" sz="2400" b="1" i="1" smtClean="0">
                <a:solidFill>
                  <a:srgbClr val="835C9A"/>
                </a:solidFill>
                <a:latin typeface="AvantGarde Bk BT"/>
              </a:rPr>
              <a:t>Conferencia Internacional de Tarragona</a:t>
            </a:r>
            <a:endParaRPr lang="es-AR" sz="2400" smtClean="0"/>
          </a:p>
        </p:txBody>
      </p:sp>
      <p:sp>
        <p:nvSpPr>
          <p:cNvPr id="26626" name="2 Marcador de contenido"/>
          <p:cNvSpPr>
            <a:spLocks noGrp="1"/>
          </p:cNvSpPr>
          <p:nvPr>
            <p:ph idx="1"/>
          </p:nvPr>
        </p:nvSpPr>
        <p:spPr>
          <a:xfrm>
            <a:off x="457200" y="1268413"/>
            <a:ext cx="5627688" cy="4525962"/>
          </a:xfrm>
        </p:spPr>
        <p:txBody>
          <a:bodyPr/>
          <a:lstStyle/>
          <a:p>
            <a:pPr algn="just"/>
            <a:r>
              <a:rPr lang="es-AR" sz="2400" smtClean="0">
                <a:latin typeface="Calibri" pitchFamily="34" charset="0"/>
                <a:ea typeface="Calibri" pitchFamily="34" charset="0"/>
                <a:cs typeface="Calibri" pitchFamily="34" charset="0"/>
              </a:rPr>
              <a:t>La Conferencia fue dirigida a reguladores, industria, empresas que desarrollan tecnologías y público.</a:t>
            </a:r>
          </a:p>
          <a:p>
            <a:pPr algn="just"/>
            <a:r>
              <a:rPr lang="en-US" sz="2400" smtClean="0">
                <a:latin typeface="Calibri" pitchFamily="34" charset="0"/>
                <a:ea typeface="Calibri" pitchFamily="34" charset="0"/>
                <a:cs typeface="Calibri" pitchFamily="34" charset="0"/>
              </a:rPr>
              <a:t> El alto interés demostrado en el tema, quedó reflejado con la participación de más de </a:t>
            </a:r>
            <a:r>
              <a:rPr lang="en-US" sz="2400" smtClean="0">
                <a:solidFill>
                  <a:srgbClr val="FF0000"/>
                </a:solidFill>
                <a:latin typeface="Calibri" pitchFamily="34" charset="0"/>
                <a:ea typeface="Calibri" pitchFamily="34" charset="0"/>
                <a:cs typeface="Calibri" pitchFamily="34" charset="0"/>
              </a:rPr>
              <a:t>200 inscriptos de 62 países, con la presencia de 5 Organizaciones Internacionales.</a:t>
            </a:r>
          </a:p>
          <a:p>
            <a:pPr algn="just"/>
            <a:r>
              <a:rPr lang="en-US" sz="2400" smtClean="0">
                <a:latin typeface="Calibri" pitchFamily="34" charset="0"/>
                <a:ea typeface="Calibri" pitchFamily="34" charset="0"/>
                <a:cs typeface="Calibri" pitchFamily="34" charset="0"/>
              </a:rPr>
              <a:t>La contribución técnica de los trabajos en forma oral y poster, mostró el nivel de interés y la repercusión global en la problemática planteada. </a:t>
            </a:r>
            <a:endParaRPr lang="es-AR" smtClean="0"/>
          </a:p>
        </p:txBody>
      </p:sp>
      <p:pic>
        <p:nvPicPr>
          <p:cNvPr id="26627" name="Picture 2" descr="F:\36077_m.jpg"/>
          <p:cNvPicPr>
            <a:picLocks noChangeAspect="1" noChangeArrowheads="1"/>
          </p:cNvPicPr>
          <p:nvPr/>
        </p:nvPicPr>
        <p:blipFill>
          <a:blip r:embed="rId2"/>
          <a:srcRect/>
          <a:stretch>
            <a:fillRect/>
          </a:stretch>
        </p:blipFill>
        <p:spPr bwMode="auto">
          <a:xfrm>
            <a:off x="6300788" y="1484313"/>
            <a:ext cx="2698750" cy="401320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idx="1"/>
          </p:nvPr>
        </p:nvSpPr>
        <p:spPr>
          <a:xfrm>
            <a:off x="457200" y="1268413"/>
            <a:ext cx="8229600" cy="4525962"/>
          </a:xfrm>
        </p:spPr>
        <p:txBody>
          <a:bodyPr/>
          <a:lstStyle/>
          <a:p>
            <a:pPr algn="just"/>
            <a:r>
              <a:rPr lang="es-AR" sz="2400" smtClean="0">
                <a:latin typeface="Calibri" pitchFamily="34" charset="0"/>
                <a:ea typeface="Calibri" pitchFamily="34" charset="0"/>
                <a:cs typeface="Calibri" pitchFamily="34" charset="0"/>
              </a:rPr>
              <a:t>Se efectuaron diferentes presentaciones, todas de gran nivel técnico. Entre ellas </a:t>
            </a:r>
            <a:r>
              <a:rPr lang="es-AR" sz="2400" smtClean="0">
                <a:solidFill>
                  <a:srgbClr val="FF0000"/>
                </a:solidFill>
                <a:latin typeface="Calibri" pitchFamily="34" charset="0"/>
                <a:ea typeface="Calibri" pitchFamily="34" charset="0"/>
                <a:cs typeface="Calibri" pitchFamily="34" charset="0"/>
              </a:rPr>
              <a:t>Argentina, Brasil y México, </a:t>
            </a:r>
            <a:r>
              <a:rPr lang="es-AR" sz="2400" smtClean="0">
                <a:latin typeface="Calibri" pitchFamily="34" charset="0"/>
                <a:ea typeface="Calibri" pitchFamily="34" charset="0"/>
                <a:cs typeface="Calibri" pitchFamily="34" charset="0"/>
              </a:rPr>
              <a:t>expusieron propuestas y resultados a través de </a:t>
            </a:r>
            <a:r>
              <a:rPr lang="es-AR" sz="2400" smtClean="0">
                <a:solidFill>
                  <a:srgbClr val="FF0000"/>
                </a:solidFill>
                <a:latin typeface="Calibri" pitchFamily="34" charset="0"/>
                <a:ea typeface="Calibri" pitchFamily="34" charset="0"/>
                <a:cs typeface="Calibri" pitchFamily="34" charset="0"/>
              </a:rPr>
              <a:t>presentaciones orales </a:t>
            </a:r>
            <a:r>
              <a:rPr lang="es-AR" sz="2400" smtClean="0">
                <a:latin typeface="Calibri" pitchFamily="34" charset="0"/>
                <a:ea typeface="Calibri" pitchFamily="34" charset="0"/>
                <a:cs typeface="Calibri" pitchFamily="34" charset="0"/>
              </a:rPr>
              <a:t>y describieron iniciativas locales y propuestas de trabajo.</a:t>
            </a:r>
          </a:p>
          <a:p>
            <a:pPr algn="just"/>
            <a:r>
              <a:rPr lang="es-AR" sz="2400" smtClean="0">
                <a:solidFill>
                  <a:srgbClr val="FF0000"/>
                </a:solidFill>
                <a:latin typeface="Calibri" pitchFamily="34" charset="0"/>
                <a:ea typeface="Calibri" pitchFamily="34" charset="0"/>
                <a:cs typeface="Calibri" pitchFamily="34" charset="0"/>
              </a:rPr>
              <a:t>Brasil, Cuba, Perú y Uruguay, presentaron posters </a:t>
            </a:r>
            <a:r>
              <a:rPr lang="es-AR" sz="2400" smtClean="0">
                <a:latin typeface="Calibri" pitchFamily="34" charset="0"/>
                <a:ea typeface="Calibri" pitchFamily="34" charset="0"/>
                <a:cs typeface="Calibri" pitchFamily="34" charset="0"/>
              </a:rPr>
              <a:t>referidos a los temas abordados durante la Conferencia Internacional.</a:t>
            </a:r>
          </a:p>
        </p:txBody>
      </p:sp>
      <p:pic>
        <p:nvPicPr>
          <p:cNvPr id="27650" name="Picture 2" descr="C:\Walter\fotos DVD\bilbao\fototos\IMG_0052.JPG"/>
          <p:cNvPicPr>
            <a:picLocks noChangeAspect="1" noChangeArrowheads="1"/>
          </p:cNvPicPr>
          <p:nvPr/>
        </p:nvPicPr>
        <p:blipFill>
          <a:blip r:embed="rId2"/>
          <a:srcRect/>
          <a:stretch>
            <a:fillRect/>
          </a:stretch>
        </p:blipFill>
        <p:spPr bwMode="auto">
          <a:xfrm>
            <a:off x="827088" y="3716338"/>
            <a:ext cx="3457575" cy="2592387"/>
          </a:xfrm>
          <a:prstGeom prst="rect">
            <a:avLst/>
          </a:prstGeom>
          <a:noFill/>
          <a:ln w="25400">
            <a:solidFill>
              <a:srgbClr val="FFC000"/>
            </a:solidFill>
            <a:miter lim="800000"/>
            <a:headEnd/>
            <a:tailEnd/>
          </a:ln>
        </p:spPr>
      </p:pic>
      <p:pic>
        <p:nvPicPr>
          <p:cNvPr id="27651" name="Picture 3" descr="C:\Walter\fotos DVD\bilbao\fototos\IMG_0093.JPG"/>
          <p:cNvPicPr>
            <a:picLocks noChangeAspect="1" noChangeArrowheads="1"/>
          </p:cNvPicPr>
          <p:nvPr/>
        </p:nvPicPr>
        <p:blipFill>
          <a:blip r:embed="rId3"/>
          <a:srcRect/>
          <a:stretch>
            <a:fillRect/>
          </a:stretch>
        </p:blipFill>
        <p:spPr bwMode="auto">
          <a:xfrm>
            <a:off x="4764088" y="3716338"/>
            <a:ext cx="3454400" cy="2592387"/>
          </a:xfrm>
          <a:prstGeom prst="rect">
            <a:avLst/>
          </a:prstGeom>
          <a:noFill/>
          <a:ln w="25400">
            <a:solidFill>
              <a:srgbClr val="FFC000"/>
            </a:solidFill>
            <a:miter lim="800000"/>
            <a:headEnd/>
            <a:tailEnd/>
          </a:ln>
        </p:spPr>
      </p:pic>
      <p:sp>
        <p:nvSpPr>
          <p:cNvPr id="27652" name="3 Título"/>
          <p:cNvSpPr>
            <a:spLocks noGrp="1"/>
          </p:cNvSpPr>
          <p:nvPr>
            <p:ph type="title"/>
          </p:nvPr>
        </p:nvSpPr>
        <p:spPr>
          <a:xfrm>
            <a:off x="-180975" y="0"/>
            <a:ext cx="4321175" cy="981075"/>
          </a:xfrm>
        </p:spPr>
        <p:txBody>
          <a:bodyPr/>
          <a:lstStyle/>
          <a:p>
            <a:r>
              <a:rPr lang="es-AR" sz="2400" b="1" i="1" smtClean="0">
                <a:solidFill>
                  <a:srgbClr val="835C9A"/>
                </a:solidFill>
                <a:latin typeface="AvantGarde Bk BT"/>
              </a:rPr>
              <a:t>Conferencia Internacional de Tarragona</a:t>
            </a:r>
            <a:endParaRPr lang="es-AR"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3 Título"/>
          <p:cNvSpPr>
            <a:spLocks noGrp="1"/>
          </p:cNvSpPr>
          <p:nvPr>
            <p:ph type="title"/>
          </p:nvPr>
        </p:nvSpPr>
        <p:spPr>
          <a:xfrm>
            <a:off x="-180975" y="0"/>
            <a:ext cx="4608513" cy="981075"/>
          </a:xfrm>
        </p:spPr>
        <p:txBody>
          <a:bodyPr/>
          <a:lstStyle/>
          <a:p>
            <a:r>
              <a:rPr lang="es-AR" sz="2400" b="1" i="1" smtClean="0">
                <a:solidFill>
                  <a:srgbClr val="835C9A"/>
                </a:solidFill>
                <a:latin typeface="AvantGarde Bk BT"/>
              </a:rPr>
              <a:t>Reunión previa (Tarragona)</a:t>
            </a:r>
            <a:br>
              <a:rPr lang="es-AR" sz="2400" b="1" i="1" smtClean="0">
                <a:solidFill>
                  <a:srgbClr val="835C9A"/>
                </a:solidFill>
                <a:latin typeface="AvantGarde Bk BT"/>
              </a:rPr>
            </a:br>
            <a:r>
              <a:rPr lang="es-AR" sz="2400" b="1" i="1" smtClean="0">
                <a:solidFill>
                  <a:srgbClr val="835C9A"/>
                </a:solidFill>
                <a:latin typeface="AvantGarde Bk BT"/>
              </a:rPr>
              <a:t> </a:t>
            </a:r>
            <a:endParaRPr lang="es-AR" sz="2400" smtClean="0"/>
          </a:p>
        </p:txBody>
      </p:sp>
      <p:sp>
        <p:nvSpPr>
          <p:cNvPr id="28674" name="2 Marcador de contenido"/>
          <p:cNvSpPr>
            <a:spLocks noGrp="1"/>
          </p:cNvSpPr>
          <p:nvPr>
            <p:ph idx="1"/>
          </p:nvPr>
        </p:nvSpPr>
        <p:spPr>
          <a:xfrm>
            <a:off x="457200" y="1268413"/>
            <a:ext cx="8229600" cy="4525962"/>
          </a:xfrm>
        </p:spPr>
        <p:txBody>
          <a:bodyPr/>
          <a:lstStyle/>
          <a:p>
            <a:pPr algn="just"/>
            <a:r>
              <a:rPr lang="es-AR" sz="2400" smtClean="0">
                <a:latin typeface="Calibri" pitchFamily="34" charset="0"/>
                <a:ea typeface="Calibri" pitchFamily="34" charset="0"/>
                <a:cs typeface="Calibri" pitchFamily="34" charset="0"/>
              </a:rPr>
              <a:t>Cual fue </a:t>
            </a:r>
            <a:r>
              <a:rPr lang="es-AR" sz="2400" smtClean="0">
                <a:solidFill>
                  <a:srgbClr val="FF0000"/>
                </a:solidFill>
                <a:latin typeface="Calibri" pitchFamily="34" charset="0"/>
                <a:ea typeface="Calibri" pitchFamily="34" charset="0"/>
                <a:cs typeface="Calibri" pitchFamily="34" charset="0"/>
              </a:rPr>
              <a:t>el objetivo </a:t>
            </a:r>
            <a:r>
              <a:rPr lang="es-AR" sz="2400" smtClean="0">
                <a:latin typeface="Calibri" pitchFamily="34" charset="0"/>
                <a:ea typeface="Calibri" pitchFamily="34" charset="0"/>
                <a:cs typeface="Calibri" pitchFamily="34" charset="0"/>
              </a:rPr>
              <a:t>de esta reunión técnica?</a:t>
            </a:r>
          </a:p>
          <a:p>
            <a:pPr algn="just"/>
            <a:r>
              <a:rPr lang="es-AR" sz="2400" smtClean="0">
                <a:solidFill>
                  <a:srgbClr val="FF0000"/>
                </a:solidFill>
                <a:latin typeface="Calibri" pitchFamily="34" charset="0"/>
                <a:ea typeface="Calibri" pitchFamily="34" charset="0"/>
                <a:cs typeface="Calibri" pitchFamily="34" charset="0"/>
              </a:rPr>
              <a:t>Redefinir el proyecto, discutir su alcance y analizar los recursos necesarios. </a:t>
            </a:r>
            <a:r>
              <a:rPr lang="es-AR" sz="2400" smtClean="0">
                <a:latin typeface="Calibri" pitchFamily="34" charset="0"/>
                <a:ea typeface="Calibri" pitchFamily="34" charset="0"/>
                <a:cs typeface="Calibri" pitchFamily="34" charset="0"/>
              </a:rPr>
              <a:t>La duración prevista para realizar las tareas involucradas en el proyecto, fue de 2 años.</a:t>
            </a:r>
          </a:p>
        </p:txBody>
      </p:sp>
      <p:pic>
        <p:nvPicPr>
          <p:cNvPr id="28675" name="Picture 2" descr="J:\Walter\walter_powerpoint\chatarra\FORO\Reunion Tarragona FORO\IMG_0033.JPG"/>
          <p:cNvPicPr>
            <a:picLocks noChangeAspect="1" noChangeArrowheads="1"/>
          </p:cNvPicPr>
          <p:nvPr/>
        </p:nvPicPr>
        <p:blipFill>
          <a:blip r:embed="rId2"/>
          <a:srcRect/>
          <a:stretch>
            <a:fillRect/>
          </a:stretch>
        </p:blipFill>
        <p:spPr bwMode="auto">
          <a:xfrm>
            <a:off x="2524125" y="3284538"/>
            <a:ext cx="4064000" cy="304800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Marcador de contenido"/>
          <p:cNvSpPr>
            <a:spLocks noGrp="1"/>
          </p:cNvSpPr>
          <p:nvPr>
            <p:ph idx="1"/>
          </p:nvPr>
        </p:nvSpPr>
        <p:spPr>
          <a:xfrm>
            <a:off x="457200" y="1268413"/>
            <a:ext cx="8229600" cy="4525962"/>
          </a:xfrm>
        </p:spPr>
        <p:txBody>
          <a:bodyPr/>
          <a:lstStyle/>
          <a:p>
            <a:pPr algn="just"/>
            <a:r>
              <a:rPr lang="es-AR" sz="2400" smtClean="0">
                <a:latin typeface="Calibri" pitchFamily="34" charset="0"/>
                <a:ea typeface="Calibri" pitchFamily="34" charset="0"/>
                <a:cs typeface="Calibri" pitchFamily="34" charset="0"/>
              </a:rPr>
              <a:t>Cuál era la </a:t>
            </a:r>
            <a:r>
              <a:rPr lang="es-AR" sz="2400" smtClean="0">
                <a:solidFill>
                  <a:srgbClr val="FF0000"/>
                </a:solidFill>
                <a:latin typeface="Calibri" pitchFamily="34" charset="0"/>
                <a:ea typeface="Calibri" pitchFamily="34" charset="0"/>
                <a:cs typeface="Calibri" pitchFamily="34" charset="0"/>
              </a:rPr>
              <a:t>información de cada país </a:t>
            </a:r>
            <a:r>
              <a:rPr lang="es-AR" sz="2400" smtClean="0">
                <a:latin typeface="Calibri" pitchFamily="34" charset="0"/>
                <a:ea typeface="Calibri" pitchFamily="34" charset="0"/>
                <a:cs typeface="Calibri" pitchFamily="34" charset="0"/>
              </a:rPr>
              <a:t>respecto a situaciones donde se detectó material radiactivo en el reciclado de metales?</a:t>
            </a:r>
          </a:p>
          <a:p>
            <a:pPr algn="just"/>
            <a:r>
              <a:rPr lang="es-AR" sz="2400" smtClean="0">
                <a:latin typeface="Calibri" pitchFamily="34" charset="0"/>
                <a:ea typeface="Calibri" pitchFamily="34" charset="0"/>
                <a:cs typeface="Calibri" pitchFamily="34" charset="0"/>
              </a:rPr>
              <a:t>Qué actividades habían desarrollado </a:t>
            </a:r>
            <a:r>
              <a:rPr lang="es-AR" sz="2400" smtClean="0">
                <a:solidFill>
                  <a:srgbClr val="FF0000"/>
                </a:solidFill>
                <a:latin typeface="Calibri" pitchFamily="34" charset="0"/>
                <a:ea typeface="Calibri" pitchFamily="34" charset="0"/>
                <a:cs typeface="Calibri" pitchFamily="34" charset="0"/>
              </a:rPr>
              <a:t>para prevenir </a:t>
            </a:r>
            <a:r>
              <a:rPr lang="es-AR" sz="2400" smtClean="0">
                <a:latin typeface="Calibri" pitchFamily="34" charset="0"/>
                <a:ea typeface="Calibri" pitchFamily="34" charset="0"/>
                <a:cs typeface="Calibri" pitchFamily="34" charset="0"/>
              </a:rPr>
              <a:t>su ocurrencia?</a:t>
            </a:r>
          </a:p>
          <a:p>
            <a:pPr algn="just"/>
            <a:r>
              <a:rPr lang="es-AR" sz="2400" smtClean="0">
                <a:latin typeface="Calibri" pitchFamily="34" charset="0"/>
                <a:ea typeface="Calibri" pitchFamily="34" charset="0"/>
                <a:cs typeface="Calibri" pitchFamily="34" charset="0"/>
              </a:rPr>
              <a:t>Cuales fueron </a:t>
            </a:r>
            <a:r>
              <a:rPr lang="es-AR" sz="2400" smtClean="0">
                <a:solidFill>
                  <a:srgbClr val="FF0000"/>
                </a:solidFill>
                <a:latin typeface="Calibri" pitchFamily="34" charset="0"/>
                <a:ea typeface="Calibri" pitchFamily="34" charset="0"/>
                <a:cs typeface="Calibri" pitchFamily="34" charset="0"/>
              </a:rPr>
              <a:t>los acuerdos </a:t>
            </a:r>
            <a:r>
              <a:rPr lang="es-AR" sz="2400" smtClean="0">
                <a:latin typeface="Calibri" pitchFamily="34" charset="0"/>
                <a:ea typeface="Calibri" pitchFamily="34" charset="0"/>
                <a:cs typeface="Calibri" pitchFamily="34" charset="0"/>
              </a:rPr>
              <a:t>que se realizaron?</a:t>
            </a:r>
          </a:p>
          <a:p>
            <a:pPr algn="just"/>
            <a:r>
              <a:rPr lang="es-AR" sz="2400" smtClean="0">
                <a:latin typeface="Calibri" pitchFamily="34" charset="0"/>
                <a:ea typeface="Calibri" pitchFamily="34" charset="0"/>
                <a:cs typeface="Calibri" pitchFamily="34" charset="0"/>
              </a:rPr>
              <a:t>Qué </a:t>
            </a:r>
            <a:r>
              <a:rPr lang="es-AR" sz="2400" smtClean="0">
                <a:solidFill>
                  <a:srgbClr val="FF0000"/>
                </a:solidFill>
                <a:latin typeface="Calibri" pitchFamily="34" charset="0"/>
                <a:ea typeface="Calibri" pitchFamily="34" charset="0"/>
                <a:cs typeface="Calibri" pitchFamily="34" charset="0"/>
              </a:rPr>
              <a:t>medidas se aplicaron </a:t>
            </a:r>
            <a:r>
              <a:rPr lang="es-AR" sz="2400" smtClean="0">
                <a:latin typeface="Calibri" pitchFamily="34" charset="0"/>
                <a:ea typeface="Calibri" pitchFamily="34" charset="0"/>
                <a:cs typeface="Calibri" pitchFamily="34" charset="0"/>
              </a:rPr>
              <a:t>en los casos donde se detectó material radiactivo?</a:t>
            </a:r>
          </a:p>
        </p:txBody>
      </p:sp>
      <p:sp>
        <p:nvSpPr>
          <p:cNvPr id="29698" name="3 Título"/>
          <p:cNvSpPr>
            <a:spLocks noGrp="1"/>
          </p:cNvSpPr>
          <p:nvPr>
            <p:ph type="title"/>
          </p:nvPr>
        </p:nvSpPr>
        <p:spPr>
          <a:xfrm>
            <a:off x="-180975" y="0"/>
            <a:ext cx="4608513" cy="981075"/>
          </a:xfrm>
        </p:spPr>
        <p:txBody>
          <a:bodyPr/>
          <a:lstStyle/>
          <a:p>
            <a:r>
              <a:rPr lang="es-AR" sz="2400" b="1" i="1" smtClean="0">
                <a:solidFill>
                  <a:srgbClr val="835C9A"/>
                </a:solidFill>
                <a:latin typeface="AvantGarde Bk BT"/>
              </a:rPr>
              <a:t>Reunión previa (Tarragona)</a:t>
            </a:r>
            <a:br>
              <a:rPr lang="es-AR" sz="2400" b="1" i="1" smtClean="0">
                <a:solidFill>
                  <a:srgbClr val="835C9A"/>
                </a:solidFill>
                <a:latin typeface="AvantGarde Bk BT"/>
              </a:rPr>
            </a:br>
            <a:r>
              <a:rPr lang="es-AR" sz="2400" b="1" i="1" smtClean="0">
                <a:solidFill>
                  <a:srgbClr val="835C9A"/>
                </a:solidFill>
                <a:latin typeface="AvantGarde Bk BT"/>
              </a:rPr>
              <a:t> </a:t>
            </a:r>
            <a:endParaRPr lang="es-AR"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3 Título"/>
          <p:cNvSpPr>
            <a:spLocks noGrp="1"/>
          </p:cNvSpPr>
          <p:nvPr>
            <p:ph type="title"/>
          </p:nvPr>
        </p:nvSpPr>
        <p:spPr>
          <a:xfrm>
            <a:off x="34925" y="144463"/>
            <a:ext cx="3322638" cy="981075"/>
          </a:xfrm>
        </p:spPr>
        <p:txBody>
          <a:bodyPr/>
          <a:lstStyle/>
          <a:p>
            <a:r>
              <a:rPr lang="es-AR" sz="2400" b="1" i="1" smtClean="0">
                <a:solidFill>
                  <a:srgbClr val="835C9A"/>
                </a:solidFill>
                <a:latin typeface="AvantGarde Bk BT"/>
              </a:rPr>
              <a:t>Integrantes del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0722" name="2 Marcador de contenido"/>
          <p:cNvSpPr>
            <a:spLocks noGrp="1"/>
          </p:cNvSpPr>
          <p:nvPr>
            <p:ph idx="1"/>
          </p:nvPr>
        </p:nvSpPr>
        <p:spPr>
          <a:xfrm>
            <a:off x="457200" y="1268413"/>
            <a:ext cx="8229600" cy="4525962"/>
          </a:xfrm>
        </p:spPr>
        <p:txBody>
          <a:bodyPr/>
          <a:lstStyle/>
          <a:p>
            <a:r>
              <a:rPr lang="es-AR" sz="2400" smtClean="0"/>
              <a:t>Walter AdriánTruppa (Argentina)</a:t>
            </a:r>
          </a:p>
          <a:p>
            <a:r>
              <a:rPr lang="es-AR" sz="2400" smtClean="0"/>
              <a:t>Josilto de Aquino (Brasil)</a:t>
            </a:r>
          </a:p>
          <a:p>
            <a:r>
              <a:rPr lang="es-AR" sz="2400" smtClean="0"/>
              <a:t>Igor Sarabia Molina (Cuba)</a:t>
            </a:r>
          </a:p>
          <a:p>
            <a:r>
              <a:rPr lang="es-AR" sz="2400" smtClean="0">
                <a:solidFill>
                  <a:srgbClr val="FF0000"/>
                </a:solidFill>
              </a:rPr>
              <a:t>Santiago Mansilla (Chile)</a:t>
            </a:r>
          </a:p>
          <a:p>
            <a:r>
              <a:rPr lang="es-AR" sz="2400" smtClean="0"/>
              <a:t>Jorge Diaz Rivera (Chile)</a:t>
            </a:r>
          </a:p>
          <a:p>
            <a:r>
              <a:rPr lang="es-AR" sz="2400" smtClean="0"/>
              <a:t>Ignacio Serrano Renedo (España)</a:t>
            </a:r>
          </a:p>
          <a:p>
            <a:r>
              <a:rPr lang="es-AR" sz="2400" smtClean="0">
                <a:solidFill>
                  <a:srgbClr val="FF0000"/>
                </a:solidFill>
              </a:rPr>
              <a:t>Ignacio Jimenez Castro (México)</a:t>
            </a:r>
          </a:p>
          <a:p>
            <a:r>
              <a:rPr lang="es-AR" sz="2400" smtClean="0"/>
              <a:t>Mardonio Jimenez Rojas (México)</a:t>
            </a:r>
          </a:p>
          <a:p>
            <a:r>
              <a:rPr lang="es-AR" sz="2400" smtClean="0"/>
              <a:t>Renán Ramirez Quijada (Perú)</a:t>
            </a:r>
          </a:p>
          <a:p>
            <a:r>
              <a:rPr lang="es-AR" sz="2400" smtClean="0">
                <a:solidFill>
                  <a:srgbClr val="FF0000"/>
                </a:solidFill>
              </a:rPr>
              <a:t>Walter Cabral (Uruguay)</a:t>
            </a:r>
          </a:p>
          <a:p>
            <a:r>
              <a:rPr lang="es-AR" sz="2400" smtClean="0"/>
              <a:t>Enrique Fernando Morales Rodriguez (Uruguay)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1746" name="2 Marcador de contenido"/>
          <p:cNvSpPr>
            <a:spLocks noGrp="1"/>
          </p:cNvSpPr>
          <p:nvPr>
            <p:ph idx="1"/>
          </p:nvPr>
        </p:nvSpPr>
        <p:spPr>
          <a:xfrm>
            <a:off x="457200" y="1268413"/>
            <a:ext cx="8229600" cy="4525962"/>
          </a:xfrm>
        </p:spPr>
        <p:txBody>
          <a:bodyPr/>
          <a:lstStyle/>
          <a:p>
            <a:r>
              <a:rPr lang="pt-BR" sz="2400" u="sng" smtClean="0"/>
              <a:t>Responsable del área (FORO)</a:t>
            </a:r>
          </a:p>
          <a:p>
            <a:r>
              <a:rPr lang="pt-BR" sz="2400" smtClean="0"/>
              <a:t>Jaime Aguirre (México)</a:t>
            </a:r>
          </a:p>
          <a:p>
            <a:endParaRPr lang="pt-BR" sz="2400" u="sng" smtClean="0"/>
          </a:p>
          <a:p>
            <a:pPr>
              <a:buFontTx/>
              <a:buNone/>
            </a:pPr>
            <a:endParaRPr lang="pt-BR" sz="2400" u="sng" smtClean="0"/>
          </a:p>
          <a:p>
            <a:r>
              <a:rPr lang="pt-BR" sz="2400" u="sng" smtClean="0"/>
              <a:t>OIEA</a:t>
            </a:r>
          </a:p>
          <a:p>
            <a:r>
              <a:rPr lang="pt-BR" sz="2400" smtClean="0"/>
              <a:t>Pedro Ortiz Lopez</a:t>
            </a:r>
          </a:p>
          <a:p>
            <a:r>
              <a:rPr lang="es-AR" sz="2400" smtClean="0"/>
              <a:t>Diego Miguel Tellería</a:t>
            </a:r>
          </a:p>
          <a:p>
            <a:r>
              <a:rPr lang="pt-BR" sz="2400" smtClean="0"/>
              <a:t>Eugenio Gil Lopez</a:t>
            </a:r>
            <a:endParaRPr lang="es-AR"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5" name="2 Marcador de contenido"/>
          <p:cNvSpPr>
            <a:spLocks noGrp="1"/>
          </p:cNvSpPr>
          <p:nvPr>
            <p:ph idx="1"/>
          </p:nvPr>
        </p:nvSpPr>
        <p:spPr>
          <a:xfrm>
            <a:off x="457200" y="1268413"/>
            <a:ext cx="8229600" cy="4525962"/>
          </a:xfrm>
        </p:spPr>
        <p:txBody>
          <a:bodyPr/>
          <a:lstStyle/>
          <a:p>
            <a:pPr>
              <a:buFontTx/>
              <a:buNone/>
              <a:defRPr/>
            </a:pPr>
            <a:r>
              <a:rPr lang="es-AR" sz="2400" dirty="0" smtClean="0">
                <a:latin typeface="Calibri" pitchFamily="34" charset="0"/>
                <a:cs typeface="Calibri" pitchFamily="34" charset="0"/>
              </a:rPr>
              <a:t>De este modo se definieron 4 reuniones técnicas:</a:t>
            </a:r>
          </a:p>
          <a:p>
            <a:pPr>
              <a:buFontTx/>
              <a:buNone/>
              <a:defRPr/>
            </a:pPr>
            <a:endParaRPr lang="es-AR" sz="2400" dirty="0" smtClean="0">
              <a:latin typeface="Calibri" pitchFamily="34" charset="0"/>
              <a:cs typeface="Calibri" pitchFamily="34" charset="0"/>
            </a:endParaRPr>
          </a:p>
          <a:p>
            <a:pPr>
              <a:buFontTx/>
              <a:buNone/>
              <a:defRPr/>
            </a:pPr>
            <a:endParaRPr lang="es-AR" sz="2400" dirty="0" smtClean="0">
              <a:latin typeface="Calibri" pitchFamily="34" charset="0"/>
              <a:cs typeface="Calibri" pitchFamily="34" charset="0"/>
            </a:endParaRPr>
          </a:p>
          <a:p>
            <a:pPr>
              <a:buFontTx/>
              <a:buNone/>
              <a:defRPr/>
            </a:pPr>
            <a:endParaRPr lang="es-AR" sz="2400" dirty="0" smtClean="0">
              <a:latin typeface="Calibri" pitchFamily="34" charset="0"/>
              <a:cs typeface="Calibri" pitchFamily="34" charset="0"/>
            </a:endParaRPr>
          </a:p>
          <a:p>
            <a:pPr>
              <a:buFontTx/>
              <a:buNone/>
              <a:defRPr/>
            </a:pPr>
            <a:endParaRPr lang="es-AR" sz="2400" dirty="0" smtClean="0">
              <a:latin typeface="Calibri" pitchFamily="34" charset="0"/>
              <a:cs typeface="Calibri" pitchFamily="34" charset="0"/>
            </a:endParaRPr>
          </a:p>
          <a:p>
            <a:pPr>
              <a:buFontTx/>
              <a:buNone/>
              <a:defRPr/>
            </a:pPr>
            <a:endParaRPr lang="es-AR" sz="2400" dirty="0" smtClean="0">
              <a:latin typeface="Calibri" pitchFamily="34" charset="0"/>
              <a:cs typeface="Calibri" pitchFamily="34" charset="0"/>
            </a:endParaRPr>
          </a:p>
          <a:p>
            <a:pPr>
              <a:buFontTx/>
              <a:buNone/>
              <a:defRPr/>
            </a:pPr>
            <a:endParaRPr lang="es-AR" sz="2400" dirty="0" smtClean="0">
              <a:latin typeface="Calibri" pitchFamily="34" charset="0"/>
              <a:cs typeface="Calibri" pitchFamily="34" charset="0"/>
            </a:endParaRPr>
          </a:p>
          <a:p>
            <a:pPr marL="0" indent="0" algn="just">
              <a:buFontTx/>
              <a:buNone/>
              <a:defRPr/>
            </a:pPr>
            <a:r>
              <a:rPr lang="es-AR" sz="2400" dirty="0" smtClean="0">
                <a:latin typeface="Calibri" pitchFamily="34" charset="0"/>
                <a:cs typeface="Calibri" pitchFamily="34" charset="0"/>
              </a:rPr>
              <a:t>La </a:t>
            </a:r>
            <a:r>
              <a:rPr lang="es-AR" sz="2400" i="1" u="sng" dirty="0" smtClean="0">
                <a:latin typeface="Calibri" pitchFamily="34" charset="0"/>
                <a:cs typeface="Calibri" pitchFamily="34" charset="0"/>
              </a:rPr>
              <a:t>Conferencia Internacional de Tarragona </a:t>
            </a:r>
            <a:r>
              <a:rPr lang="es-AR" sz="2400" dirty="0" smtClean="0">
                <a:latin typeface="Calibri" pitchFamily="34" charset="0"/>
                <a:cs typeface="Calibri" pitchFamily="34" charset="0"/>
              </a:rPr>
              <a:t>fue utilizada para incrementar los conocimientos de los participantes del FORO en el proyecto y para definir frente a la situación regional y global, aspectos que se consideraron de interés para la región.</a:t>
            </a:r>
          </a:p>
        </p:txBody>
      </p:sp>
      <p:sp>
        <p:nvSpPr>
          <p:cNvPr id="6" name="5 CuadroTexto"/>
          <p:cNvSpPr txBox="1"/>
          <p:nvPr/>
        </p:nvSpPr>
        <p:spPr>
          <a:xfrm>
            <a:off x="2771800" y="2055619"/>
            <a:ext cx="3528392" cy="1877437"/>
          </a:xfrm>
          <a:prstGeom prst="rect">
            <a:avLst/>
          </a:pr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a:solidFill>
              <a:sysClr val="window" lastClr="FFFFFF">
                <a:lumMod val="85000"/>
              </a:sysClr>
            </a:solidFill>
          </a:ln>
          <a:effectLst>
            <a:outerShdw blurRad="190500" dist="228600" dir="2700000" sy="90000" rotWithShape="0">
              <a:srgbClr val="000000">
                <a:alpha val="25500"/>
              </a:srgbClr>
            </a:outerShdw>
          </a:effectLst>
          <a:scene3d>
            <a:camera prst="orthographicFront">
              <a:rot lat="0" lon="0" rev="0"/>
            </a:camera>
            <a:lightRig rig="threePt" dir="tl"/>
          </a:scene3d>
          <a:sp3d extrusionH="76200">
            <a:bevelT w="127000" h="127000"/>
            <a:extrusionClr>
              <a:srgbClr val="6BB1C9">
                <a:lumMod val="75000"/>
              </a:srgbClr>
            </a:extrusionClr>
          </a:sp3d>
        </p:spPr>
        <p:txBody>
          <a:bodyPr>
            <a:spAutoFit/>
          </a:bodyPr>
          <a:lstStyle/>
          <a:p>
            <a:pPr algn="ctr" fontAlgn="auto">
              <a:spcBef>
                <a:spcPts val="0"/>
              </a:spcBef>
              <a:spcAft>
                <a:spcPts val="0"/>
              </a:spcAft>
              <a:buFont typeface="Arial" pitchFamily="34" charset="0"/>
              <a:buChar char="•"/>
              <a:defRPr/>
            </a:pPr>
            <a:r>
              <a:rPr lang="es-AR" sz="3200" b="0" kern="0" dirty="0">
                <a:solidFill>
                  <a:sysClr val="windowText" lastClr="000000"/>
                </a:solidFill>
                <a:latin typeface="Calibri" pitchFamily="34" charset="0"/>
                <a:cs typeface="Calibri" pitchFamily="34" charset="0"/>
              </a:rPr>
              <a:t> </a:t>
            </a:r>
            <a:r>
              <a:rPr lang="es-AR" sz="2800" b="0" kern="0" dirty="0">
                <a:solidFill>
                  <a:sysClr val="windowText" lastClr="000000"/>
                </a:solidFill>
                <a:latin typeface="Calibri" pitchFamily="34" charset="0"/>
                <a:cs typeface="Calibri" pitchFamily="34" charset="0"/>
              </a:rPr>
              <a:t>CUBA</a:t>
            </a:r>
          </a:p>
          <a:p>
            <a:pPr algn="ctr" fontAlgn="auto">
              <a:spcBef>
                <a:spcPts val="0"/>
              </a:spcBef>
              <a:spcAft>
                <a:spcPts val="0"/>
              </a:spcAft>
              <a:buFont typeface="Arial" pitchFamily="34" charset="0"/>
              <a:buChar char="•"/>
              <a:defRPr/>
            </a:pPr>
            <a:r>
              <a:rPr lang="es-AR" sz="2800" b="0" kern="0" dirty="0">
                <a:solidFill>
                  <a:sysClr val="windowText" lastClr="000000"/>
                </a:solidFill>
                <a:latin typeface="Calibri" pitchFamily="34" charset="0"/>
                <a:cs typeface="Calibri" pitchFamily="34" charset="0"/>
              </a:rPr>
              <a:t> BRASIL</a:t>
            </a:r>
          </a:p>
          <a:p>
            <a:pPr algn="ctr" fontAlgn="auto">
              <a:spcBef>
                <a:spcPts val="0"/>
              </a:spcBef>
              <a:spcAft>
                <a:spcPts val="0"/>
              </a:spcAft>
              <a:buFont typeface="Arial" pitchFamily="34" charset="0"/>
              <a:buChar char="•"/>
              <a:defRPr/>
            </a:pPr>
            <a:r>
              <a:rPr lang="es-AR" sz="2800" b="0" kern="0" dirty="0">
                <a:solidFill>
                  <a:sysClr val="windowText" lastClr="000000"/>
                </a:solidFill>
                <a:latin typeface="Calibri" pitchFamily="34" charset="0"/>
                <a:cs typeface="Calibri" pitchFamily="34" charset="0"/>
              </a:rPr>
              <a:t> ESPAÑA</a:t>
            </a:r>
          </a:p>
          <a:p>
            <a:pPr algn="ctr" fontAlgn="auto">
              <a:spcBef>
                <a:spcPts val="0"/>
              </a:spcBef>
              <a:spcAft>
                <a:spcPts val="0"/>
              </a:spcAft>
              <a:buFont typeface="Arial" pitchFamily="34" charset="0"/>
              <a:buChar char="•"/>
              <a:defRPr/>
            </a:pPr>
            <a:r>
              <a:rPr lang="es-AR" sz="2800" b="0" kern="0" dirty="0">
                <a:solidFill>
                  <a:sysClr val="windowText" lastClr="000000"/>
                </a:solidFill>
                <a:latin typeface="Calibri" pitchFamily="34" charset="0"/>
                <a:cs typeface="Calibri" pitchFamily="34" charset="0"/>
              </a:rPr>
              <a:t> ARGENTINA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3794" name="2 Marcador de contenido"/>
          <p:cNvSpPr>
            <a:spLocks noGrp="1"/>
          </p:cNvSpPr>
          <p:nvPr>
            <p:ph idx="1"/>
          </p:nvPr>
        </p:nvSpPr>
        <p:spPr>
          <a:xfrm>
            <a:off x="457200" y="1268413"/>
            <a:ext cx="8229600" cy="4525962"/>
          </a:xfrm>
        </p:spPr>
        <p:txBody>
          <a:bodyPr/>
          <a:lstStyle/>
          <a:p>
            <a:pPr>
              <a:buFontTx/>
              <a:buNone/>
            </a:pPr>
            <a:r>
              <a:rPr lang="es-ES_tradnl" sz="2800" b="1" i="1" u="sng" smtClean="0">
                <a:solidFill>
                  <a:srgbClr val="FF0000"/>
                </a:solidFill>
                <a:latin typeface="Calibri" pitchFamily="34" charset="0"/>
                <a:ea typeface="Calibri" pitchFamily="34" charset="0"/>
                <a:cs typeface="Calibri" pitchFamily="34" charset="0"/>
              </a:rPr>
              <a:t>Primer Reunión Técnica: (Cuba,  marzo/2010).</a:t>
            </a:r>
            <a:endParaRPr lang="es-AR" sz="2800" b="1" smtClean="0">
              <a:solidFill>
                <a:srgbClr val="FF0000"/>
              </a:solidFill>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Elaborar una estrategia armonizada para la prevención, detección y respuesta, relacionadas con la presencia inadvertida de material radiactivo, en el reciclado de metales y otros procesos asociados.</a:t>
            </a:r>
            <a:endParaRPr lang="es-AR" sz="2400" i="1" smtClean="0">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Elaboración de procedimientos de actuación en caso de detección de material radiactivo.</a:t>
            </a:r>
          </a:p>
          <a:p>
            <a:pPr algn="just"/>
            <a:r>
              <a:rPr lang="es-ES_tradnl" sz="2400" i="1" smtClean="0">
                <a:latin typeface="Calibri" pitchFamily="34" charset="0"/>
                <a:ea typeface="Calibri" pitchFamily="34" charset="0"/>
                <a:cs typeface="Calibri" pitchFamily="34" charset="0"/>
              </a:rPr>
              <a:t>Elaborar los criterios  y el contenido para desarrollar una base de datos, para el registro de detecciones de material radiactivo o metales contaminados. </a:t>
            </a:r>
            <a:endParaRPr lang="es-AR" sz="2400" i="1" smtClean="0">
              <a:latin typeface="Calibri" pitchFamily="34" charset="0"/>
              <a:ea typeface="Calibri" pitchFamily="34" charset="0"/>
              <a:cs typeface="Calibri" pitchFamily="34" charset="0"/>
            </a:endParaRPr>
          </a:p>
          <a:p>
            <a:endParaRPr lang="es-AR" sz="2400" i="1" smtClean="0">
              <a:latin typeface="Calibri" pitchFamily="34" charset="0"/>
              <a:ea typeface="Calibri" pitchFamily="34" charset="0"/>
              <a:cs typeface="Calibri" pitchFamily="34" charset="0"/>
            </a:endParaRPr>
          </a:p>
          <a:p>
            <a:pPr>
              <a:buFontTx/>
              <a:buNone/>
            </a:pPr>
            <a:endParaRPr lang="es-AR" sz="280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051050" y="1700213"/>
            <a:ext cx="6048375" cy="3816350"/>
          </a:xfrm>
          <a:prstGeom prst="rect">
            <a:avLst/>
          </a:prstGeom>
          <a:noFill/>
          <a:ln w="9525">
            <a:noFill/>
            <a:miter lim="800000"/>
            <a:headEnd/>
            <a:tailEnd/>
          </a:ln>
          <a:effectLst/>
        </p:spPr>
        <p:txBody>
          <a:bodyPr anchor="ctr"/>
          <a:lstStyle/>
          <a:p>
            <a:pPr algn="ctr">
              <a:defRPr/>
            </a:pPr>
            <a:r>
              <a:rPr lang="es-AR" kern="0" dirty="0">
                <a:solidFill>
                  <a:srgbClr val="835C9A"/>
                </a:solidFill>
                <a:latin typeface="AvantGarde Bk BT" pitchFamily="34" charset="0"/>
                <a:ea typeface="+mj-ea"/>
                <a:cs typeface="+mj-cs"/>
              </a:rPr>
              <a:t>FORO IBEROAMERICANO DE ORGANISMOS  REGULADORES RADIOLÓGICOS Y NUCLEARES</a:t>
            </a:r>
            <a:br>
              <a:rPr lang="es-AR" kern="0" dirty="0">
                <a:solidFill>
                  <a:srgbClr val="835C9A"/>
                </a:solidFill>
                <a:latin typeface="AvantGarde Bk BT" pitchFamily="34" charset="0"/>
                <a:ea typeface="+mj-ea"/>
                <a:cs typeface="+mj-cs"/>
              </a:rPr>
            </a:br>
            <a:r>
              <a:rPr lang="es-AR" kern="0" dirty="0">
                <a:solidFill>
                  <a:srgbClr val="835C9A"/>
                </a:solidFill>
                <a:latin typeface="AvantGarde Bk BT" pitchFamily="34" charset="0"/>
                <a:ea typeface="+mj-ea"/>
                <a:cs typeface="+mj-cs"/>
              </a:rPr>
              <a:t/>
            </a:r>
            <a:br>
              <a:rPr lang="es-AR" kern="0" dirty="0">
                <a:solidFill>
                  <a:srgbClr val="835C9A"/>
                </a:solidFill>
                <a:latin typeface="AvantGarde Bk BT" pitchFamily="34" charset="0"/>
                <a:ea typeface="+mj-ea"/>
                <a:cs typeface="+mj-cs"/>
              </a:rPr>
            </a:br>
            <a:r>
              <a:rPr lang="es-ES_tradnl" sz="2000" kern="0" dirty="0">
                <a:solidFill>
                  <a:srgbClr val="FF0000"/>
                </a:solidFill>
                <a:latin typeface="+mj-lt"/>
                <a:ea typeface="+mj-ea"/>
                <a:cs typeface="+mj-cs"/>
              </a:rPr>
              <a:t>“Estrategia para la prevención, detección y respuesta frente a la presencia inadvertida de material radiactivo en el reciclado de metales y otros procesos asociados.”</a:t>
            </a:r>
            <a:r>
              <a:rPr lang="es-AR" sz="2000" kern="0" dirty="0">
                <a:solidFill>
                  <a:srgbClr val="FF0000"/>
                </a:solidFill>
                <a:latin typeface="+mj-lt"/>
                <a:ea typeface="+mj-ea"/>
                <a:cs typeface="+mj-cs"/>
              </a:rPr>
              <a:t/>
            </a:r>
            <a:br>
              <a:rPr lang="es-AR" sz="2000" kern="0" dirty="0">
                <a:solidFill>
                  <a:srgbClr val="FF0000"/>
                </a:solidFill>
                <a:latin typeface="+mj-lt"/>
                <a:ea typeface="+mj-ea"/>
                <a:cs typeface="+mj-cs"/>
              </a:rPr>
            </a:br>
            <a:r>
              <a:rPr lang="es-AR" i="1" kern="0" dirty="0">
                <a:solidFill>
                  <a:srgbClr val="835C9A"/>
                </a:solidFill>
                <a:latin typeface="AvantGarde Bk BT" pitchFamily="34" charset="0"/>
                <a:ea typeface="+mj-ea"/>
                <a:cs typeface="+mj-cs"/>
              </a:rPr>
              <a:t/>
            </a:r>
            <a:br>
              <a:rPr lang="es-AR" i="1" kern="0" dirty="0">
                <a:solidFill>
                  <a:srgbClr val="835C9A"/>
                </a:solidFill>
                <a:latin typeface="AvantGarde Bk BT" pitchFamily="34" charset="0"/>
                <a:ea typeface="+mj-ea"/>
                <a:cs typeface="+mj-cs"/>
              </a:rPr>
            </a:br>
            <a:r>
              <a:rPr lang="es-AR" i="1" kern="0" dirty="0">
                <a:solidFill>
                  <a:srgbClr val="835C9A"/>
                </a:solidFill>
                <a:latin typeface="AvantGarde Bk BT" pitchFamily="34" charset="0"/>
                <a:ea typeface="+mj-ea"/>
                <a:cs typeface="+mj-cs"/>
              </a:rPr>
              <a:t>“</a:t>
            </a:r>
            <a:r>
              <a:rPr lang="es-AR" sz="2000" i="1" kern="0" dirty="0">
                <a:solidFill>
                  <a:srgbClr val="835C9A"/>
                </a:solidFill>
                <a:latin typeface="AvantGarde Bk BT" pitchFamily="34" charset="0"/>
                <a:ea typeface="+mj-ea"/>
                <a:cs typeface="+mj-cs"/>
              </a:rPr>
              <a:t>Simposio Internacional Sobre Protección Radiológica”</a:t>
            </a:r>
            <a:br>
              <a:rPr lang="es-AR" sz="2000" i="1" kern="0" dirty="0">
                <a:solidFill>
                  <a:srgbClr val="835C9A"/>
                </a:solidFill>
                <a:latin typeface="AvantGarde Bk BT" pitchFamily="34" charset="0"/>
                <a:ea typeface="+mj-ea"/>
                <a:cs typeface="+mj-cs"/>
              </a:rPr>
            </a:br>
            <a:r>
              <a:rPr lang="es-AR" sz="2000" i="1" kern="0" dirty="0">
                <a:solidFill>
                  <a:srgbClr val="835C9A"/>
                </a:solidFill>
                <a:latin typeface="AvantGarde Bk BT" pitchFamily="34" charset="0"/>
                <a:ea typeface="+mj-ea"/>
                <a:cs typeface="+mj-cs"/>
              </a:rPr>
              <a:t/>
            </a:r>
            <a:br>
              <a:rPr lang="es-AR" sz="2000" i="1" kern="0" dirty="0">
                <a:solidFill>
                  <a:srgbClr val="835C9A"/>
                </a:solidFill>
                <a:latin typeface="AvantGarde Bk BT" pitchFamily="34" charset="0"/>
                <a:ea typeface="+mj-ea"/>
                <a:cs typeface="+mj-cs"/>
              </a:rPr>
            </a:br>
            <a:r>
              <a:rPr lang="es-AR" sz="2000" i="1" kern="0" dirty="0">
                <a:solidFill>
                  <a:srgbClr val="835C9A"/>
                </a:solidFill>
                <a:latin typeface="AvantGarde Bk BT" pitchFamily="34" charset="0"/>
                <a:ea typeface="+mj-ea"/>
                <a:cs typeface="+mj-cs"/>
              </a:rPr>
              <a:t>Cusco 2 – 4 Abril 2012</a:t>
            </a:r>
            <a:endParaRPr lang="es-ES" sz="2000" i="1" kern="0" dirty="0">
              <a:solidFill>
                <a:srgbClr val="835C9A"/>
              </a:solidFill>
              <a:latin typeface="AvantGarde Bk BT" pitchFamily="34" charset="0"/>
              <a:ea typeface="+mj-ea"/>
              <a:cs typeface="+mj-cs"/>
            </a:endParaRPr>
          </a:p>
        </p:txBody>
      </p:sp>
      <p:sp>
        <p:nvSpPr>
          <p:cNvPr id="5" name="Line 5"/>
          <p:cNvSpPr>
            <a:spLocks noChangeShapeType="1"/>
          </p:cNvSpPr>
          <p:nvPr/>
        </p:nvSpPr>
        <p:spPr bwMode="auto">
          <a:xfrm flipV="1">
            <a:off x="1908175" y="2925763"/>
            <a:ext cx="0" cy="1042987"/>
          </a:xfrm>
          <a:prstGeom prst="line">
            <a:avLst/>
          </a:prstGeom>
          <a:noFill/>
          <a:ln w="25400">
            <a:solidFill>
              <a:srgbClr val="835C9A"/>
            </a:solidFill>
            <a:round/>
            <a:headEnd/>
            <a:tailEnd/>
          </a:ln>
          <a:effectLst/>
          <a:extLst>
            <a:ext uri="{909E8E84-426E-40DD-AFC4-6F175D3DCCD1}"/>
            <a:ext uri="{AF507438-7753-43E0-B8FC-AC1667EBCBE1}"/>
          </a:extLst>
        </p:spPr>
        <p:txBody>
          <a:bodyPr/>
          <a:lstStyle/>
          <a:p>
            <a:pPr>
              <a:defRPr/>
            </a:pPr>
            <a:endParaRPr lang="es-AR">
              <a:ln w="3175">
                <a:solidFill>
                  <a:schemeClr val="tx1"/>
                </a:solidFill>
              </a:ln>
              <a:latin typeface="Arial" pitchFamily="34" charset="0"/>
            </a:endParaRPr>
          </a:p>
        </p:txBody>
      </p:sp>
      <p:sp>
        <p:nvSpPr>
          <p:cNvPr id="15363" name="1 CuadroTexto"/>
          <p:cNvSpPr txBox="1">
            <a:spLocks noChangeArrowheads="1"/>
          </p:cNvSpPr>
          <p:nvPr/>
        </p:nvSpPr>
        <p:spPr bwMode="auto">
          <a:xfrm>
            <a:off x="107950" y="5419725"/>
            <a:ext cx="4895850" cy="646113"/>
          </a:xfrm>
          <a:prstGeom prst="rect">
            <a:avLst/>
          </a:prstGeom>
          <a:noFill/>
          <a:ln w="9525">
            <a:noFill/>
            <a:miter lim="800000"/>
            <a:headEnd/>
            <a:tailEnd/>
          </a:ln>
        </p:spPr>
        <p:txBody>
          <a:bodyPr>
            <a:spAutoFit/>
          </a:bodyPr>
          <a:lstStyle/>
          <a:p>
            <a:r>
              <a:rPr lang="es-AR" b="0" i="1">
                <a:solidFill>
                  <a:srgbClr val="FF0000"/>
                </a:solidFill>
              </a:rPr>
              <a:t>Walter Truppa,</a:t>
            </a:r>
          </a:p>
          <a:p>
            <a:r>
              <a:rPr lang="es-AR" b="0" i="1">
                <a:solidFill>
                  <a:srgbClr val="FF0000"/>
                </a:solidFill>
              </a:rPr>
              <a:t> Autoridad Regulatoria Nuclear, Argentina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4818" name="2 Marcador de contenido"/>
          <p:cNvSpPr>
            <a:spLocks noGrp="1"/>
          </p:cNvSpPr>
          <p:nvPr>
            <p:ph idx="1"/>
          </p:nvPr>
        </p:nvSpPr>
        <p:spPr>
          <a:xfrm>
            <a:off x="457200" y="1268413"/>
            <a:ext cx="8229600" cy="5589587"/>
          </a:xfrm>
        </p:spPr>
        <p:txBody>
          <a:bodyPr/>
          <a:lstStyle/>
          <a:p>
            <a:pPr>
              <a:buFontTx/>
              <a:buNone/>
            </a:pPr>
            <a:r>
              <a:rPr lang="es-ES_tradnl" sz="2800" b="1" i="1" u="sng" smtClean="0">
                <a:solidFill>
                  <a:srgbClr val="FF0000"/>
                </a:solidFill>
                <a:latin typeface="Calibri" pitchFamily="34" charset="0"/>
                <a:ea typeface="Calibri" pitchFamily="34" charset="0"/>
                <a:cs typeface="Calibri" pitchFamily="34" charset="0"/>
              </a:rPr>
              <a:t>Segunda Reunión Técnica (Brasil,  setiembre/2010) </a:t>
            </a:r>
            <a:endParaRPr lang="es-AR" sz="2800" b="1" i="1" smtClean="0">
              <a:solidFill>
                <a:srgbClr val="FF0000"/>
              </a:solidFill>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Definir los recursos necesarios (humanos, técnicos) para mejorar el control de la radiactividad en chatarra, incluyendo los programas de formación de las instalaciones involucradas y medios materiales necesarios.</a:t>
            </a:r>
            <a:endParaRPr lang="es-AR" sz="2400" i="1" smtClean="0">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Desarrollar procedimientos de investigación, que permitan detectar y esclarecer el origen y la procedencia, tras la detección de material radiactivo, en las empresas que participan del reciclado de metales. </a:t>
            </a:r>
            <a:endParaRPr lang="es-AR" sz="2400" i="1" smtClean="0">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Elaborar procedimientos de actuación en caso de detección de material radiactivo, a la entrada de las instalaciones.</a:t>
            </a:r>
            <a:endParaRPr lang="es-AR" sz="2400" i="1"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5842" name="2 Marcador de contenido"/>
          <p:cNvSpPr>
            <a:spLocks noGrp="1"/>
          </p:cNvSpPr>
          <p:nvPr>
            <p:ph idx="1"/>
          </p:nvPr>
        </p:nvSpPr>
        <p:spPr>
          <a:xfrm>
            <a:off x="457200" y="1268413"/>
            <a:ext cx="8229600" cy="5329237"/>
          </a:xfrm>
        </p:spPr>
        <p:txBody>
          <a:bodyPr/>
          <a:lstStyle/>
          <a:p>
            <a:pPr>
              <a:buFontTx/>
              <a:buNone/>
            </a:pPr>
            <a:r>
              <a:rPr lang="es-ES_tradnl" sz="2800" b="1" i="1" u="sng" smtClean="0">
                <a:solidFill>
                  <a:srgbClr val="FF0000"/>
                </a:solidFill>
                <a:latin typeface="Calibri" pitchFamily="34" charset="0"/>
                <a:ea typeface="Calibri" pitchFamily="34" charset="0"/>
                <a:cs typeface="Calibri" pitchFamily="34" charset="0"/>
              </a:rPr>
              <a:t>Tercer Reunión Técnica: (España, marzo/2011). </a:t>
            </a:r>
            <a:endParaRPr lang="es-AR" sz="2800" b="1" i="1" smtClean="0">
              <a:solidFill>
                <a:srgbClr val="FF0000"/>
              </a:solidFill>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Elaborar procedimientos armonizados de calibración de pórticos y otros dispositivos de detección. </a:t>
            </a:r>
            <a:endParaRPr lang="es-AR" sz="2400" i="1" smtClean="0">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Elaborar procedimientos para registro de funcionamiento de los sistemas utilizados para detección.</a:t>
            </a:r>
            <a:endParaRPr lang="es-AR" sz="2400" i="1" smtClean="0">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Elaborar una metodología para mitigación, limpieza y descontaminación en caso de fundirse una fuente radiactiva, o ruptura de la misma.</a:t>
            </a:r>
            <a:endParaRPr lang="es-AR" sz="2400" i="1"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6866" name="2 Marcador de contenido"/>
          <p:cNvSpPr>
            <a:spLocks noGrp="1"/>
          </p:cNvSpPr>
          <p:nvPr>
            <p:ph idx="1"/>
          </p:nvPr>
        </p:nvSpPr>
        <p:spPr>
          <a:xfrm>
            <a:off x="457200" y="1268413"/>
            <a:ext cx="8229600" cy="5400675"/>
          </a:xfrm>
        </p:spPr>
        <p:txBody>
          <a:bodyPr/>
          <a:lstStyle/>
          <a:p>
            <a:pPr>
              <a:buFontTx/>
              <a:buNone/>
            </a:pPr>
            <a:r>
              <a:rPr lang="es-ES_tradnl" sz="2800" b="1" i="1" u="sng" smtClean="0">
                <a:solidFill>
                  <a:srgbClr val="FF0000"/>
                </a:solidFill>
                <a:latin typeface="Calibri" pitchFamily="34" charset="0"/>
                <a:ea typeface="Calibri" pitchFamily="34" charset="0"/>
                <a:cs typeface="Calibri" pitchFamily="34" charset="0"/>
              </a:rPr>
              <a:t>Cuarta Reunión Técnica: (Argentina, setiembre/2011).</a:t>
            </a:r>
            <a:endParaRPr lang="es-AR" sz="2800" b="1" smtClean="0">
              <a:solidFill>
                <a:srgbClr val="FF0000"/>
              </a:solidFill>
              <a:latin typeface="Calibri" pitchFamily="34" charset="0"/>
              <a:ea typeface="Calibri" pitchFamily="34" charset="0"/>
              <a:cs typeface="Calibri" pitchFamily="34" charset="0"/>
            </a:endParaRPr>
          </a:p>
          <a:p>
            <a:pPr algn="just"/>
            <a:r>
              <a:rPr lang="es-ES_tradnl" sz="2400" i="1" smtClean="0">
                <a:latin typeface="Calibri" pitchFamily="34" charset="0"/>
                <a:ea typeface="Calibri" pitchFamily="34" charset="0"/>
                <a:cs typeface="Calibri" pitchFamily="34" charset="0"/>
              </a:rPr>
              <a:t>Definir requisitos mínimos, para el diseño de folletos informativos para la población y trabajadores del sector del reprocesamiento de metales.</a:t>
            </a:r>
          </a:p>
          <a:p>
            <a:pPr algn="just"/>
            <a:r>
              <a:rPr lang="es-ES_tradnl" sz="2400" i="1" smtClean="0">
                <a:latin typeface="Calibri" pitchFamily="34" charset="0"/>
                <a:ea typeface="Calibri" pitchFamily="34" charset="0"/>
                <a:cs typeface="Calibri" pitchFamily="34" charset="0"/>
              </a:rPr>
              <a:t>Diseñar un formulario de pronta notificación, su contenido, y la nominación de puntos de contacto.</a:t>
            </a:r>
          </a:p>
          <a:p>
            <a:pPr algn="just"/>
            <a:r>
              <a:rPr lang="es-ES_tradnl" sz="2400" i="1" smtClean="0">
                <a:latin typeface="Calibri" pitchFamily="34" charset="0"/>
                <a:ea typeface="Calibri" pitchFamily="34" charset="0"/>
                <a:cs typeface="Calibri" pitchFamily="34" charset="0"/>
              </a:rPr>
              <a:t>Elaborar una propuesta de actividades de seguimiento para implementar la estrategia armonizada en los países del FORO. </a:t>
            </a:r>
            <a:r>
              <a:rPr lang="es-AR" sz="2400" i="1" smtClean="0">
                <a:latin typeface="Calibri" pitchFamily="34" charset="0"/>
                <a:ea typeface="Calibri" pitchFamily="34" charset="0"/>
                <a:cs typeface="Calibri" pitchFamily="34" charset="0"/>
              </a:rPr>
              <a:t> </a:t>
            </a:r>
          </a:p>
          <a:p>
            <a:pPr algn="just"/>
            <a:r>
              <a:rPr lang="es-ES_tradnl" sz="2400" i="1" smtClean="0">
                <a:latin typeface="Calibri" pitchFamily="34" charset="0"/>
                <a:ea typeface="Calibri" pitchFamily="34" charset="0"/>
                <a:cs typeface="Calibri" pitchFamily="34" charset="0"/>
              </a:rPr>
              <a:t>Elaborar el borrador del informe final, con los resultados obtenidos en el mismo y con la información necesaria para su divulgación en revistas científicas.</a:t>
            </a:r>
            <a:endParaRPr lang="es-AR" sz="2400" i="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pic>
        <p:nvPicPr>
          <p:cNvPr id="37890" name="Picture 1" descr="J:\Walter\walter_powerpoint\chatarra\FORO\Reunion Tarragona FORO\IMG_0033.JPG"/>
          <p:cNvPicPr>
            <a:picLocks noGrp="1" noChangeAspect="1" noChangeArrowheads="1"/>
          </p:cNvPicPr>
          <p:nvPr>
            <p:ph idx="1"/>
          </p:nvPr>
        </p:nvPicPr>
        <p:blipFill>
          <a:blip r:embed="rId2"/>
          <a:srcRect/>
          <a:stretch>
            <a:fillRect/>
          </a:stretch>
        </p:blipFill>
        <p:spPr>
          <a:xfrm>
            <a:off x="3419475" y="3068638"/>
            <a:ext cx="2400300" cy="1800225"/>
          </a:xfrm>
        </p:spPr>
      </p:pic>
      <p:pic>
        <p:nvPicPr>
          <p:cNvPr id="37891" name="Picture 3" descr="J:\Walter\walter_powerpoint\chatarra\FORO\Reunion  Madrid\FORO MADRID LO ULTIMO de los ultimos\Fotos Madrid 2011\DSCF2482.JPG"/>
          <p:cNvPicPr>
            <a:picLocks noChangeAspect="1" noChangeArrowheads="1"/>
          </p:cNvPicPr>
          <p:nvPr/>
        </p:nvPicPr>
        <p:blipFill>
          <a:blip r:embed="rId3"/>
          <a:srcRect t="10683" b="20599"/>
          <a:stretch>
            <a:fillRect/>
          </a:stretch>
        </p:blipFill>
        <p:spPr bwMode="auto">
          <a:xfrm>
            <a:off x="6162675" y="1252538"/>
            <a:ext cx="2933700" cy="2463800"/>
          </a:xfrm>
          <a:prstGeom prst="rect">
            <a:avLst/>
          </a:prstGeom>
          <a:noFill/>
          <a:ln w="25400">
            <a:solidFill>
              <a:srgbClr val="FFC000"/>
            </a:solidFill>
            <a:miter lim="800000"/>
            <a:headEnd/>
            <a:tailEnd/>
          </a:ln>
        </p:spPr>
      </p:pic>
      <p:pic>
        <p:nvPicPr>
          <p:cNvPr id="37892" name="Picture 4" descr="J:\Walter\walter_powerpoint\chatarra\FORO\Reunion_Río\P1020692.JPG"/>
          <p:cNvPicPr>
            <a:picLocks noChangeAspect="1" noChangeArrowheads="1"/>
          </p:cNvPicPr>
          <p:nvPr/>
        </p:nvPicPr>
        <p:blipFill>
          <a:blip r:embed="rId4"/>
          <a:srcRect/>
          <a:stretch>
            <a:fillRect/>
          </a:stretch>
        </p:blipFill>
        <p:spPr bwMode="auto">
          <a:xfrm>
            <a:off x="47625" y="3933825"/>
            <a:ext cx="3241675" cy="2428875"/>
          </a:xfrm>
          <a:prstGeom prst="rect">
            <a:avLst/>
          </a:prstGeom>
          <a:noFill/>
          <a:ln w="25400">
            <a:solidFill>
              <a:srgbClr val="FFC000"/>
            </a:solidFill>
            <a:miter lim="800000"/>
            <a:headEnd/>
            <a:tailEnd/>
          </a:ln>
        </p:spPr>
      </p:pic>
      <p:pic>
        <p:nvPicPr>
          <p:cNvPr id="37893" name="Picture 7" descr="J:\Walter\walter_powerpoint\chatarra\FORO\Reunion Argentina\Fotos BAs\P1060598.JPG"/>
          <p:cNvPicPr>
            <a:picLocks noChangeAspect="1" noChangeArrowheads="1"/>
          </p:cNvPicPr>
          <p:nvPr/>
        </p:nvPicPr>
        <p:blipFill>
          <a:blip r:embed="rId5"/>
          <a:srcRect/>
          <a:stretch>
            <a:fillRect/>
          </a:stretch>
        </p:blipFill>
        <p:spPr bwMode="auto">
          <a:xfrm>
            <a:off x="5921375" y="3960813"/>
            <a:ext cx="3175000" cy="2381250"/>
          </a:xfrm>
          <a:prstGeom prst="rect">
            <a:avLst/>
          </a:prstGeom>
          <a:noFill/>
          <a:ln w="25400">
            <a:solidFill>
              <a:srgbClr val="FFC000"/>
            </a:solidFill>
            <a:miter lim="800000"/>
            <a:headEnd/>
            <a:tailEnd/>
          </a:ln>
        </p:spPr>
      </p:pic>
      <p:pic>
        <p:nvPicPr>
          <p:cNvPr id="37894" name="Picture 8" descr="J:\Walter\fotos DVD\Fotos Cuba\cubicuba\100CANON\IMG_0088.JPG"/>
          <p:cNvPicPr>
            <a:picLocks noChangeAspect="1" noChangeArrowheads="1"/>
          </p:cNvPicPr>
          <p:nvPr/>
        </p:nvPicPr>
        <p:blipFill>
          <a:blip r:embed="rId6"/>
          <a:srcRect/>
          <a:stretch>
            <a:fillRect/>
          </a:stretch>
        </p:blipFill>
        <p:spPr bwMode="auto">
          <a:xfrm>
            <a:off x="47625" y="1241425"/>
            <a:ext cx="3300413" cy="2474913"/>
          </a:xfrm>
          <a:prstGeom prst="rect">
            <a:avLst/>
          </a:prstGeom>
          <a:noFill/>
          <a:ln w="25400">
            <a:solidFill>
              <a:srgbClr val="FFC000"/>
            </a:solidFill>
            <a:miter lim="800000"/>
            <a:headEnd/>
            <a:tailEnd/>
          </a:ln>
        </p:spPr>
      </p:pic>
      <p:sp>
        <p:nvSpPr>
          <p:cNvPr id="37895" name="Text Box 13"/>
          <p:cNvSpPr txBox="1">
            <a:spLocks noChangeArrowheads="1"/>
          </p:cNvSpPr>
          <p:nvPr/>
        </p:nvSpPr>
        <p:spPr bwMode="auto">
          <a:xfrm>
            <a:off x="839788" y="3378200"/>
            <a:ext cx="2016125" cy="338138"/>
          </a:xfrm>
          <a:prstGeom prst="rect">
            <a:avLst/>
          </a:prstGeom>
          <a:solidFill>
            <a:srgbClr val="FFC000">
              <a:alpha val="78822"/>
            </a:srgbClr>
          </a:solidFill>
          <a:ln w="53975">
            <a:noFill/>
            <a:miter lim="800000"/>
            <a:headEnd/>
            <a:tailEnd/>
          </a:ln>
        </p:spPr>
        <p:txBody>
          <a:bodyPr>
            <a:spAutoFit/>
          </a:bodyPr>
          <a:lstStyle/>
          <a:p>
            <a:pPr algn="ctr"/>
            <a:r>
              <a:rPr lang="es-ES_tradnl" sz="1600"/>
              <a:t>Reunión en Cuba</a:t>
            </a:r>
            <a:endParaRPr lang="es-ES" sz="1600"/>
          </a:p>
        </p:txBody>
      </p:sp>
      <p:sp>
        <p:nvSpPr>
          <p:cNvPr id="37896" name="Text Box 13"/>
          <p:cNvSpPr txBox="1">
            <a:spLocks noChangeArrowheads="1"/>
          </p:cNvSpPr>
          <p:nvPr/>
        </p:nvSpPr>
        <p:spPr bwMode="auto">
          <a:xfrm>
            <a:off x="768350" y="6021388"/>
            <a:ext cx="2016125" cy="338137"/>
          </a:xfrm>
          <a:prstGeom prst="rect">
            <a:avLst/>
          </a:prstGeom>
          <a:solidFill>
            <a:srgbClr val="FFC000">
              <a:alpha val="78822"/>
            </a:srgbClr>
          </a:solidFill>
          <a:ln w="53975">
            <a:noFill/>
            <a:miter lim="800000"/>
            <a:headEnd/>
            <a:tailEnd/>
          </a:ln>
        </p:spPr>
        <p:txBody>
          <a:bodyPr>
            <a:spAutoFit/>
          </a:bodyPr>
          <a:lstStyle/>
          <a:p>
            <a:pPr algn="ctr"/>
            <a:r>
              <a:rPr lang="es-ES_tradnl" sz="1600"/>
              <a:t>Reunión en Brasil</a:t>
            </a:r>
            <a:endParaRPr lang="es-ES" sz="1600"/>
          </a:p>
        </p:txBody>
      </p:sp>
      <p:sp>
        <p:nvSpPr>
          <p:cNvPr id="37897" name="Text Box 13"/>
          <p:cNvSpPr txBox="1">
            <a:spLocks noChangeArrowheads="1"/>
          </p:cNvSpPr>
          <p:nvPr/>
        </p:nvSpPr>
        <p:spPr bwMode="auto">
          <a:xfrm>
            <a:off x="6646863" y="3370263"/>
            <a:ext cx="2089150" cy="338137"/>
          </a:xfrm>
          <a:prstGeom prst="rect">
            <a:avLst/>
          </a:prstGeom>
          <a:solidFill>
            <a:srgbClr val="FFC000">
              <a:alpha val="78822"/>
            </a:srgbClr>
          </a:solidFill>
          <a:ln w="53975">
            <a:noFill/>
            <a:miter lim="800000"/>
            <a:headEnd/>
            <a:tailEnd/>
          </a:ln>
        </p:spPr>
        <p:txBody>
          <a:bodyPr>
            <a:spAutoFit/>
          </a:bodyPr>
          <a:lstStyle/>
          <a:p>
            <a:pPr algn="ctr"/>
            <a:r>
              <a:rPr lang="es-ES_tradnl" sz="1600"/>
              <a:t>Reunión en España</a:t>
            </a:r>
            <a:endParaRPr lang="es-ES" sz="1600"/>
          </a:p>
        </p:txBody>
      </p:sp>
      <p:sp>
        <p:nvSpPr>
          <p:cNvPr id="37898" name="Text Box 13"/>
          <p:cNvSpPr txBox="1">
            <a:spLocks noChangeArrowheads="1"/>
          </p:cNvSpPr>
          <p:nvPr/>
        </p:nvSpPr>
        <p:spPr bwMode="auto">
          <a:xfrm>
            <a:off x="6359525" y="6011863"/>
            <a:ext cx="2303463" cy="339725"/>
          </a:xfrm>
          <a:prstGeom prst="rect">
            <a:avLst/>
          </a:prstGeom>
          <a:solidFill>
            <a:srgbClr val="FFC000">
              <a:alpha val="78822"/>
            </a:srgbClr>
          </a:solidFill>
          <a:ln w="53975">
            <a:noFill/>
            <a:miter lim="800000"/>
            <a:headEnd/>
            <a:tailEnd/>
          </a:ln>
        </p:spPr>
        <p:txBody>
          <a:bodyPr>
            <a:spAutoFit/>
          </a:bodyPr>
          <a:lstStyle/>
          <a:p>
            <a:pPr algn="ctr"/>
            <a:r>
              <a:rPr lang="es-ES_tradnl" sz="1600"/>
              <a:t>Reunión en Argentina</a:t>
            </a:r>
            <a:endParaRPr lang="es-ES" sz="1600"/>
          </a:p>
        </p:txBody>
      </p:sp>
      <p:sp>
        <p:nvSpPr>
          <p:cNvPr id="37899" name="Text Box 13"/>
          <p:cNvSpPr txBox="1">
            <a:spLocks noChangeArrowheads="1"/>
          </p:cNvSpPr>
          <p:nvPr/>
        </p:nvSpPr>
        <p:spPr bwMode="auto">
          <a:xfrm>
            <a:off x="3563938" y="2492375"/>
            <a:ext cx="2087562" cy="585788"/>
          </a:xfrm>
          <a:prstGeom prst="rect">
            <a:avLst/>
          </a:prstGeom>
          <a:solidFill>
            <a:srgbClr val="FFC000">
              <a:alpha val="78822"/>
            </a:srgbClr>
          </a:solidFill>
          <a:ln w="53975">
            <a:noFill/>
            <a:miter lim="800000"/>
            <a:headEnd/>
            <a:tailEnd/>
          </a:ln>
        </p:spPr>
        <p:txBody>
          <a:bodyPr>
            <a:spAutoFit/>
          </a:bodyPr>
          <a:lstStyle/>
          <a:p>
            <a:pPr algn="ctr"/>
            <a:r>
              <a:rPr lang="es-ES_tradnl" sz="1600"/>
              <a:t>Reunión en Tarragona</a:t>
            </a:r>
            <a:endParaRPr lang="es-ES"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8914" name="2 Marcador de contenido"/>
          <p:cNvSpPr>
            <a:spLocks noGrp="1"/>
          </p:cNvSpPr>
          <p:nvPr>
            <p:ph idx="1"/>
          </p:nvPr>
        </p:nvSpPr>
        <p:spPr>
          <a:xfrm>
            <a:off x="457200" y="1268413"/>
            <a:ext cx="8229600" cy="4525962"/>
          </a:xfrm>
        </p:spPr>
        <p:txBody>
          <a:bodyPr/>
          <a:lstStyle/>
          <a:p>
            <a:pPr marL="0" indent="0" algn="just">
              <a:buFontTx/>
              <a:buNone/>
            </a:pPr>
            <a:r>
              <a:rPr lang="en-US" sz="2400" smtClean="0">
                <a:latin typeface="Calibri" pitchFamily="34" charset="0"/>
                <a:ea typeface="Calibri" pitchFamily="34" charset="0"/>
                <a:cs typeface="Calibri" pitchFamily="34" charset="0"/>
              </a:rPr>
              <a:t>Durante la reunión en España, </a:t>
            </a:r>
            <a:r>
              <a:rPr lang="en-US" sz="2400" i="1" u="sng" smtClean="0">
                <a:latin typeface="Calibri" pitchFamily="34" charset="0"/>
                <a:ea typeface="Calibri" pitchFamily="34" charset="0"/>
                <a:cs typeface="Calibri" pitchFamily="34" charset="0"/>
              </a:rPr>
              <a:t>se propuso una visita técnica a la Universidad Politécnica de Madrid,</a:t>
            </a:r>
            <a:r>
              <a:rPr lang="en-US" sz="2400" smtClean="0">
                <a:latin typeface="Calibri" pitchFamily="34" charset="0"/>
                <a:ea typeface="Calibri" pitchFamily="34" charset="0"/>
                <a:cs typeface="Calibri" pitchFamily="34" charset="0"/>
              </a:rPr>
              <a:t> donde se llevan a cabo ensayos y estudios sobre portales de detección. Esto sumó importantes conocimientos para los participantes del proyecto. </a:t>
            </a:r>
            <a:endParaRPr lang="es-AR" smtClean="0"/>
          </a:p>
        </p:txBody>
      </p:sp>
      <p:pic>
        <p:nvPicPr>
          <p:cNvPr id="38915" name="Picture 2" descr="J:\Walter\walter_powerpoint\chatarra\FORO\Reunion  Madrid\FORO MADRID LO ULTIMO de los ultimos\Fotos Madrid 2011\DSCF2495.JPG"/>
          <p:cNvPicPr>
            <a:picLocks noChangeAspect="1" noChangeArrowheads="1"/>
          </p:cNvPicPr>
          <p:nvPr/>
        </p:nvPicPr>
        <p:blipFill>
          <a:blip r:embed="rId2"/>
          <a:srcRect/>
          <a:stretch>
            <a:fillRect/>
          </a:stretch>
        </p:blipFill>
        <p:spPr bwMode="auto">
          <a:xfrm>
            <a:off x="839788" y="3357563"/>
            <a:ext cx="3744912" cy="2808287"/>
          </a:xfrm>
          <a:prstGeom prst="rect">
            <a:avLst/>
          </a:prstGeom>
          <a:noFill/>
          <a:ln w="25400">
            <a:solidFill>
              <a:srgbClr val="FFC000"/>
            </a:solidFill>
            <a:miter lim="800000"/>
            <a:headEnd/>
            <a:tailEnd/>
          </a:ln>
        </p:spPr>
      </p:pic>
      <p:pic>
        <p:nvPicPr>
          <p:cNvPr id="38916" name="Picture 4" descr="J:\Walter\walter_powerpoint\chatarra\FORO\Reunion  Madrid\FORO MADRID LO ULTIMO de los ultimos\Fotos Madrid 2011\DSCF2510.JPG"/>
          <p:cNvPicPr>
            <a:picLocks noChangeAspect="1" noChangeArrowheads="1"/>
          </p:cNvPicPr>
          <p:nvPr/>
        </p:nvPicPr>
        <p:blipFill>
          <a:blip r:embed="rId3"/>
          <a:srcRect/>
          <a:stretch>
            <a:fillRect/>
          </a:stretch>
        </p:blipFill>
        <p:spPr bwMode="auto">
          <a:xfrm>
            <a:off x="4905375" y="3373438"/>
            <a:ext cx="3722688" cy="2792412"/>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39938" name="2 Marcador de contenido"/>
          <p:cNvSpPr>
            <a:spLocks noGrp="1"/>
          </p:cNvSpPr>
          <p:nvPr>
            <p:ph idx="1"/>
          </p:nvPr>
        </p:nvSpPr>
        <p:spPr>
          <a:xfrm>
            <a:off x="457200" y="1279525"/>
            <a:ext cx="8229600" cy="4525963"/>
          </a:xfrm>
        </p:spPr>
        <p:txBody>
          <a:bodyPr/>
          <a:lstStyle/>
          <a:p>
            <a:pPr algn="just"/>
            <a:r>
              <a:rPr lang="es-ES_tradnl" sz="2200" smtClean="0"/>
              <a:t>Cada reunión fue acordada con los participantes y se  respetó la realización de cada una de ellas, </a:t>
            </a:r>
            <a:r>
              <a:rPr lang="es-ES_tradnl" sz="2200" smtClean="0">
                <a:solidFill>
                  <a:srgbClr val="FF0000"/>
                </a:solidFill>
              </a:rPr>
              <a:t>en lapsos de 6 meses</a:t>
            </a:r>
            <a:r>
              <a:rPr lang="es-ES_tradnl" sz="2200" smtClean="0"/>
              <a:t>, acorde a lo presentado en el proyecto. </a:t>
            </a:r>
            <a:endParaRPr lang="es-AR" sz="2200" smtClean="0"/>
          </a:p>
          <a:p>
            <a:pPr algn="just"/>
            <a:r>
              <a:rPr lang="es-ES_tradnl" sz="2200" smtClean="0"/>
              <a:t>En las reuniones se desarrollaron los temas previstos, </a:t>
            </a:r>
            <a:r>
              <a:rPr lang="es-ES_tradnl" sz="2200" smtClean="0">
                <a:solidFill>
                  <a:srgbClr val="FF0000"/>
                </a:solidFill>
              </a:rPr>
              <a:t>intercambiando opiniones y criterios</a:t>
            </a:r>
            <a:r>
              <a:rPr lang="es-ES_tradnl" sz="2200" smtClean="0"/>
              <a:t>, de manera de armonizar los documentos. </a:t>
            </a:r>
            <a:endParaRPr lang="es-AR" sz="2200" smtClean="0"/>
          </a:p>
          <a:p>
            <a:pPr algn="just"/>
            <a:r>
              <a:rPr lang="es-ES_tradnl" sz="2200" smtClean="0"/>
              <a:t>En cada caso, se evaluó </a:t>
            </a:r>
            <a:r>
              <a:rPr lang="es-ES_tradnl" sz="2200" smtClean="0">
                <a:solidFill>
                  <a:srgbClr val="FF0000"/>
                </a:solidFill>
              </a:rPr>
              <a:t>lo realizado en la reunión previa </a:t>
            </a:r>
            <a:r>
              <a:rPr lang="es-ES_tradnl" sz="2200" smtClean="0"/>
              <a:t>y los resultados obtenidos luego de las mismas.</a:t>
            </a:r>
            <a:endParaRPr lang="es-AR" sz="2200" smtClean="0"/>
          </a:p>
          <a:p>
            <a:pPr algn="just"/>
            <a:r>
              <a:rPr lang="es-ES_tradnl" sz="2200" smtClean="0">
                <a:solidFill>
                  <a:srgbClr val="FF0000"/>
                </a:solidFill>
              </a:rPr>
              <a:t>Durante los tiempos entre reuniones </a:t>
            </a:r>
            <a:r>
              <a:rPr lang="es-ES_tradnl" sz="2200" smtClean="0"/>
              <a:t>se analizaron propuestas y modificaciones, así como cambios en la redacción y nuevas alternativas.</a:t>
            </a:r>
            <a:endParaRPr lang="es-AR" sz="2200" smtClean="0"/>
          </a:p>
          <a:p>
            <a:pPr algn="just"/>
            <a:r>
              <a:rPr lang="es-ES_tradnl" sz="2200" smtClean="0">
                <a:solidFill>
                  <a:srgbClr val="FF0000"/>
                </a:solidFill>
              </a:rPr>
              <a:t>Como resultado de las actividades realizadas durante el proyecto, se generaron el documento principal y 14 anexos.</a:t>
            </a:r>
            <a:endParaRPr lang="es-AR" sz="220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Uso del entorno de trabajo</a:t>
            </a:r>
            <a:endParaRPr lang="es-AR" sz="2400" smtClean="0"/>
          </a:p>
        </p:txBody>
      </p:sp>
      <p:sp>
        <p:nvSpPr>
          <p:cNvPr id="40962" name="2 Marcador de contenido"/>
          <p:cNvSpPr>
            <a:spLocks noGrp="1"/>
          </p:cNvSpPr>
          <p:nvPr>
            <p:ph idx="1"/>
          </p:nvPr>
        </p:nvSpPr>
        <p:spPr>
          <a:xfrm>
            <a:off x="457200" y="1196975"/>
            <a:ext cx="8229600" cy="4525963"/>
          </a:xfrm>
        </p:spPr>
        <p:txBody>
          <a:bodyPr/>
          <a:lstStyle/>
          <a:p>
            <a:pPr algn="just"/>
            <a:r>
              <a:rPr lang="es-AR" sz="2800" smtClean="0">
                <a:latin typeface="Calibri" pitchFamily="34" charset="0"/>
                <a:ea typeface="Calibri" pitchFamily="34" charset="0"/>
                <a:cs typeface="Calibri" pitchFamily="34" charset="0"/>
              </a:rPr>
              <a:t>Dentro del entorno de trabajo control de fuentes, se ubicó el material producido en cada una de las 4 reuniones técnicas.</a:t>
            </a:r>
          </a:p>
        </p:txBody>
      </p:sp>
      <p:pic>
        <p:nvPicPr>
          <p:cNvPr id="40963" name="Picture 2" descr="C:\Users\walter\Desktop\foro.bmp"/>
          <p:cNvPicPr>
            <a:picLocks noChangeAspect="1" noChangeArrowheads="1"/>
          </p:cNvPicPr>
          <p:nvPr/>
        </p:nvPicPr>
        <p:blipFill>
          <a:blip r:embed="rId2"/>
          <a:srcRect/>
          <a:stretch>
            <a:fillRect/>
          </a:stretch>
        </p:blipFill>
        <p:spPr bwMode="auto">
          <a:xfrm>
            <a:off x="2773363" y="2636838"/>
            <a:ext cx="3670300" cy="4105275"/>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Resultados del proyecto</a:t>
            </a:r>
            <a:endParaRPr lang="es-AR" sz="2400" smtClean="0"/>
          </a:p>
        </p:txBody>
      </p:sp>
      <p:sp>
        <p:nvSpPr>
          <p:cNvPr id="41986" name="2 Marcador de contenido"/>
          <p:cNvSpPr>
            <a:spLocks noGrp="1"/>
          </p:cNvSpPr>
          <p:nvPr>
            <p:ph idx="1"/>
          </p:nvPr>
        </p:nvSpPr>
        <p:spPr>
          <a:xfrm>
            <a:off x="468313" y="1268413"/>
            <a:ext cx="8218487" cy="5589587"/>
          </a:xfrm>
          <a:solidFill>
            <a:srgbClr val="FFC000">
              <a:alpha val="30196"/>
            </a:srgbClr>
          </a:solidFill>
        </p:spPr>
        <p:txBody>
          <a:bodyPr/>
          <a:lstStyle/>
          <a:p>
            <a:pPr algn="just">
              <a:buFont typeface="Wingdings" pitchFamily="2" charset="2"/>
              <a:buChar char="Ø"/>
            </a:pPr>
            <a:r>
              <a:rPr lang="es-ES_tradnl" sz="1200" b="1" u="sng" smtClean="0"/>
              <a:t>ESTRATEGIA PARA LA PREVENCIÓN DETECCIÓN Y RESPUESTA ANTE LA PRESENCIA INADVERTIDA DE MATERIAL RADIACTIVO EN EL RECICLADO DE METALES Y OTROS PROCESOS ASOOCIADOS.</a:t>
            </a:r>
          </a:p>
          <a:p>
            <a:pPr algn="just">
              <a:buFont typeface="Wingdings" pitchFamily="2" charset="2"/>
              <a:buChar char="Ø"/>
            </a:pPr>
            <a:r>
              <a:rPr lang="es-ES_tradnl" sz="1200" b="1" u="sng" smtClean="0"/>
              <a:t>ANEXO 1-</a:t>
            </a:r>
            <a:r>
              <a:rPr lang="es-ES_tradnl" sz="1200" b="1" smtClean="0"/>
              <a:t> RECOMENDACIONES PARA LA IMPLEMENTACIÓN DE LA ESTRATEGIA.</a:t>
            </a:r>
            <a:endParaRPr lang="es-AR" sz="1200" b="1" smtClean="0"/>
          </a:p>
          <a:p>
            <a:pPr algn="just">
              <a:buFont typeface="Wingdings" pitchFamily="2" charset="2"/>
              <a:buChar char="Ø"/>
            </a:pPr>
            <a:r>
              <a:rPr lang="es-ES_tradnl" sz="1200" b="1" u="sng" smtClean="0"/>
              <a:t>ANEXO 2- </a:t>
            </a:r>
            <a:r>
              <a:rPr lang="es-ES_tradnl" sz="1200" b="1" smtClean="0"/>
              <a:t>RECURSOS HUMANOS Y TÉCNICOS PARA LA PUESTA EN PRÁCTICA DE LA ESTRATEGIA Y PROGRAMAS DE CAPACITACIÓN DEL PERSONAL INVOLUCRADO.</a:t>
            </a:r>
            <a:endParaRPr lang="es-AR" sz="1200" b="1" smtClean="0"/>
          </a:p>
          <a:p>
            <a:pPr algn="just">
              <a:buFont typeface="Wingdings" pitchFamily="2" charset="2"/>
              <a:buChar char="Ø"/>
            </a:pPr>
            <a:r>
              <a:rPr lang="es-ES_tradnl" sz="1200" b="1" u="sng" smtClean="0"/>
              <a:t>ANEXO 3- </a:t>
            </a:r>
            <a:r>
              <a:rPr lang="es-ES_tradnl" sz="1200" b="1" smtClean="0"/>
              <a:t>METODOLOGÍA PARA LA CALIBRACIÓN Y VERIFICACIÓN DE PORTALES O PÓRTICOS DE DETECCIÓN. </a:t>
            </a:r>
            <a:endParaRPr lang="es-AR" sz="1200" b="1" smtClean="0"/>
          </a:p>
          <a:p>
            <a:pPr algn="just">
              <a:buFont typeface="Wingdings" pitchFamily="2" charset="2"/>
              <a:buChar char="Ø"/>
            </a:pPr>
            <a:r>
              <a:rPr lang="es-ES_tradnl" sz="1200" b="1" u="sng" smtClean="0"/>
              <a:t>ANEXO 4-</a:t>
            </a:r>
            <a:r>
              <a:rPr lang="es-ES_tradnl" sz="1200" b="1" smtClean="0"/>
              <a:t> PROCEDIMIENTOS DE ACTUACIÓN EN CASO DE DETECCIÓN DE MATERIAL RADIACTIVO A LA ENTRADA DE LAS INSTALACIONES.</a:t>
            </a:r>
            <a:endParaRPr lang="es-AR" sz="1200" b="1" smtClean="0"/>
          </a:p>
          <a:p>
            <a:pPr algn="just">
              <a:buFont typeface="Wingdings" pitchFamily="2" charset="2"/>
              <a:buChar char="Ø"/>
            </a:pPr>
            <a:r>
              <a:rPr lang="es-ES_tradnl" sz="1200" b="1" u="sng" smtClean="0"/>
              <a:t>ANEXO 5- </a:t>
            </a:r>
            <a:r>
              <a:rPr lang="es-ES_tradnl" sz="1200" b="1" smtClean="0"/>
              <a:t>REPORTE DE DETECCIÓN DE MATERIAL RADIACTIVO EN LA ENTRADA DE LAS INSTALACIONES.</a:t>
            </a:r>
            <a:endParaRPr lang="es-AR" sz="1200" b="1" smtClean="0"/>
          </a:p>
          <a:p>
            <a:pPr algn="just">
              <a:buFont typeface="Wingdings" pitchFamily="2" charset="2"/>
              <a:buChar char="Ø"/>
            </a:pPr>
            <a:r>
              <a:rPr lang="es-ES_tradnl" sz="1200" b="1" u="sng" smtClean="0"/>
              <a:t>ANEXO 6-</a:t>
            </a:r>
            <a:r>
              <a:rPr lang="es-ES_tradnl" sz="1200" b="1" smtClean="0"/>
              <a:t> </a:t>
            </a:r>
            <a:r>
              <a:rPr lang="es-AR" sz="1200" b="1" smtClean="0"/>
              <a:t>PROCEDIMIENTO PARA LA MITIGACIÓN, LIMPIEZA Y DESCONTAMINACIÓN EN CASO DE RUPTURA O FUSIÓN DE UNA FUENTE RADIACTIVA.</a:t>
            </a:r>
          </a:p>
          <a:p>
            <a:pPr algn="just">
              <a:buFont typeface="Wingdings" pitchFamily="2" charset="2"/>
              <a:buChar char="Ø"/>
            </a:pPr>
            <a:r>
              <a:rPr lang="es-ES_tradnl" sz="1200" b="1" u="sng" smtClean="0"/>
              <a:t>ANEXO 7- </a:t>
            </a:r>
            <a:r>
              <a:rPr lang="es-ES" sz="1200" b="1" smtClean="0"/>
              <a:t>METODOLOGÍA PARA INVESTIGAR LA PROCEDENCIA DE LAS FUENTES DETECTADAS.</a:t>
            </a:r>
            <a:endParaRPr lang="es-AR" sz="1200" b="1" smtClean="0"/>
          </a:p>
          <a:p>
            <a:pPr algn="just">
              <a:buFont typeface="Wingdings" pitchFamily="2" charset="2"/>
              <a:buChar char="Ø"/>
            </a:pPr>
            <a:r>
              <a:rPr lang="es-ES_tradnl" sz="1200" b="1" u="sng" smtClean="0"/>
              <a:t>ANEXO 8- </a:t>
            </a:r>
            <a:r>
              <a:rPr lang="es-ES_tradnl" sz="1200" b="1" smtClean="0"/>
              <a:t>EJEMPLO DE AUTORIZACIÓN GENÉRICA PARA LA TRANSFERENCIA DE FUENTES RADIACTIVAS DETECTADAS EN LA CHATARRA A UN GESTOR AUTORIZADO.</a:t>
            </a:r>
            <a:endParaRPr lang="es-AR" sz="1200" b="1" smtClean="0"/>
          </a:p>
          <a:p>
            <a:pPr algn="just">
              <a:buFont typeface="Wingdings" pitchFamily="2" charset="2"/>
              <a:buChar char="Ø"/>
            </a:pPr>
            <a:r>
              <a:rPr lang="es-ES_tradnl" sz="1200" b="1" u="sng" smtClean="0"/>
              <a:t>ANEXO 9-</a:t>
            </a:r>
            <a:r>
              <a:rPr lang="es-ES_tradnl" sz="1200" b="1" smtClean="0"/>
              <a:t> </a:t>
            </a:r>
            <a:r>
              <a:rPr lang="es-ES" sz="1200" b="1" smtClean="0"/>
              <a:t>EJEMPLO DE ESTRUCTURA DE BASE DE DATOS PARA EL REGISTRO DE NOTIFICACIONES DE DETECCIONES EN INSTALACIONES VINCULADAS AL RECICLADO DE CHATARRA.</a:t>
            </a:r>
            <a:endParaRPr lang="es-AR" sz="1200" b="1" smtClean="0"/>
          </a:p>
          <a:p>
            <a:pPr algn="just">
              <a:buFont typeface="Wingdings" pitchFamily="2" charset="2"/>
              <a:buChar char="Ø"/>
            </a:pPr>
            <a:r>
              <a:rPr lang="es-ES_tradnl" sz="1200" b="1" u="sng" smtClean="0"/>
              <a:t>ANEXO 10-  </a:t>
            </a:r>
            <a:r>
              <a:rPr lang="es-ES_tradnl" sz="1200" b="1" smtClean="0"/>
              <a:t>EJEMPLO DE  REGISTRO DEL FUNCIONAMIENTO DE LOS SISTEMAS DE DETECCIÓN EN LOS LUGARES DONDE SE ENCUENTRAN INSTALADOS.</a:t>
            </a:r>
            <a:endParaRPr lang="es-AR" sz="1200" b="1" smtClean="0"/>
          </a:p>
          <a:p>
            <a:pPr algn="just">
              <a:buFont typeface="Wingdings" pitchFamily="2" charset="2"/>
              <a:buChar char="Ø"/>
            </a:pPr>
            <a:r>
              <a:rPr lang="es-ES_tradnl" sz="1200" b="1" u="sng" smtClean="0"/>
              <a:t>ANEXO 11- </a:t>
            </a:r>
            <a:r>
              <a:rPr lang="es-AR" sz="1200" b="1" smtClean="0"/>
              <a:t>MODELO DE POSTER PARA DIVULGACIÓN </a:t>
            </a:r>
            <a:r>
              <a:rPr lang="es-ES_tradnl" sz="1200" b="1" smtClean="0"/>
              <a:t>FOLLETOS INFORMATIVOS PARA LA POBLACIÓN Y LOS TRABAJADORES DEL SECTOR DE LA RECUPERACIÓN DE METALES.</a:t>
            </a:r>
            <a:endParaRPr lang="es-AR" sz="1200" b="1" smtClean="0"/>
          </a:p>
          <a:p>
            <a:pPr algn="just">
              <a:buFont typeface="Wingdings" pitchFamily="2" charset="2"/>
              <a:buChar char="Ø"/>
            </a:pPr>
            <a:r>
              <a:rPr lang="es-ES_tradnl" sz="1200" b="1" u="sng" smtClean="0"/>
              <a:t>ANEXO 12- </a:t>
            </a:r>
            <a:r>
              <a:rPr lang="es-ES_tradnl" sz="1200" b="1" smtClean="0"/>
              <a:t>MODELO DE TRIPTICO PARA DIVULGACIÓN FOLLETOS INFORMATIVOS PARA LA POBLACIÓN Y LOS TRABAJADORES DEL SECTOR DE LA RECUPERACIÓN DE METALES.</a:t>
            </a:r>
            <a:endParaRPr lang="es-AR" sz="1200" b="1" smtClean="0"/>
          </a:p>
          <a:p>
            <a:pPr algn="just">
              <a:buFont typeface="Wingdings" pitchFamily="2" charset="2"/>
              <a:buChar char="Ø"/>
            </a:pPr>
            <a:r>
              <a:rPr lang="es-ES_tradnl" sz="1200" b="1" u="sng" smtClean="0"/>
              <a:t>ANEXO 13-</a:t>
            </a:r>
            <a:r>
              <a:rPr lang="es-ES_tradnl" sz="1200" b="1" smtClean="0"/>
              <a:t> REGISTROS DE DETECCIONES DE MATERIAL RADIACTIVO Y MECANISMOS DE NOTIFICACIÓN PARA LA COLABORACIÓN ENTRE LOS PAÍSES DEL FORO.</a:t>
            </a:r>
            <a:endParaRPr lang="es-AR" sz="12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Título"/>
          <p:cNvSpPr>
            <a:spLocks noGrp="1"/>
          </p:cNvSpPr>
          <p:nvPr>
            <p:ph type="title"/>
          </p:nvPr>
        </p:nvSpPr>
        <p:spPr>
          <a:xfrm>
            <a:off x="-180975" y="0"/>
            <a:ext cx="5976938" cy="981075"/>
          </a:xfrm>
        </p:spPr>
        <p:txBody>
          <a:bodyPr/>
          <a:lstStyle/>
          <a:p>
            <a:r>
              <a:rPr lang="es-AR" sz="2400" b="1" i="1" smtClean="0">
                <a:solidFill>
                  <a:srgbClr val="835C9A"/>
                </a:solidFill>
                <a:latin typeface="AvantGarde Bk BT"/>
              </a:rPr>
              <a:t>Justificación de la implementación de medidas de prevención</a:t>
            </a:r>
            <a:endParaRPr lang="es-AR" sz="2400" smtClean="0"/>
          </a:p>
        </p:txBody>
      </p:sp>
      <p:sp>
        <p:nvSpPr>
          <p:cNvPr id="43010" name="2 Marcador de contenido"/>
          <p:cNvSpPr>
            <a:spLocks noGrp="1"/>
          </p:cNvSpPr>
          <p:nvPr>
            <p:ph idx="1"/>
          </p:nvPr>
        </p:nvSpPr>
        <p:spPr>
          <a:xfrm>
            <a:off x="457200" y="1268413"/>
            <a:ext cx="8229600" cy="4525962"/>
          </a:xfrm>
        </p:spPr>
        <p:txBody>
          <a:bodyPr/>
          <a:lstStyle/>
          <a:p>
            <a:pPr algn="just"/>
            <a:r>
              <a:rPr lang="en-US" sz="2200" u="sng" smtClean="0">
                <a:latin typeface="Calibri" pitchFamily="34" charset="0"/>
                <a:ea typeface="Calibri" pitchFamily="34" charset="0"/>
                <a:cs typeface="Calibri" pitchFamily="34" charset="0"/>
              </a:rPr>
              <a:t>Afecta a todos. </a:t>
            </a:r>
            <a:r>
              <a:rPr lang="en-US" sz="2200" smtClean="0">
                <a:latin typeface="Calibri" pitchFamily="34" charset="0"/>
                <a:ea typeface="Calibri" pitchFamily="34" charset="0"/>
                <a:cs typeface="Calibri" pitchFamily="34" charset="0"/>
              </a:rPr>
              <a:t>(sectores privados, públicos, consumidores, gobiernos, etc.)</a:t>
            </a:r>
          </a:p>
          <a:p>
            <a:pPr algn="just"/>
            <a:r>
              <a:rPr lang="en-US" sz="2200" smtClean="0">
                <a:latin typeface="Calibri" pitchFamily="34" charset="0"/>
                <a:ea typeface="Calibri" pitchFamily="34" charset="0"/>
                <a:cs typeface="Calibri" pitchFamily="34" charset="0"/>
              </a:rPr>
              <a:t>Todos queremos productos </a:t>
            </a:r>
            <a:r>
              <a:rPr lang="en-US" sz="2200" u="sng" smtClean="0">
                <a:latin typeface="Calibri" pitchFamily="34" charset="0"/>
                <a:ea typeface="Calibri" pitchFamily="34" charset="0"/>
                <a:cs typeface="Calibri" pitchFamily="34" charset="0"/>
              </a:rPr>
              <a:t>“sin riesgos para el consumo”.</a:t>
            </a:r>
          </a:p>
          <a:p>
            <a:pPr algn="just"/>
            <a:r>
              <a:rPr lang="en-US" sz="2200" u="sng" smtClean="0">
                <a:latin typeface="Calibri" pitchFamily="34" charset="0"/>
                <a:ea typeface="Calibri" pitchFamily="34" charset="0"/>
                <a:cs typeface="Calibri" pitchFamily="34" charset="0"/>
              </a:rPr>
              <a:t>Justificación:</a:t>
            </a:r>
            <a:r>
              <a:rPr lang="en-US" sz="2200" smtClean="0">
                <a:latin typeface="Calibri" pitchFamily="34" charset="0"/>
                <a:ea typeface="Calibri" pitchFamily="34" charset="0"/>
                <a:cs typeface="Calibri" pitchFamily="34" charset="0"/>
              </a:rPr>
              <a:t>  aproximadamente  80 % de reaprovechamiento de recursos.</a:t>
            </a:r>
          </a:p>
          <a:p>
            <a:pPr algn="just"/>
            <a:r>
              <a:rPr lang="en-US" sz="2200" u="sng" smtClean="0">
                <a:latin typeface="Calibri" pitchFamily="34" charset="0"/>
                <a:ea typeface="Calibri" pitchFamily="34" charset="0"/>
                <a:cs typeface="Calibri" pitchFamily="34" charset="0"/>
              </a:rPr>
              <a:t>Negocios cada día mas importantes para las economías de los países </a:t>
            </a:r>
            <a:r>
              <a:rPr lang="en-US" sz="2200" smtClean="0">
                <a:latin typeface="Calibri" pitchFamily="34" charset="0"/>
                <a:ea typeface="Calibri" pitchFamily="34" charset="0"/>
                <a:cs typeface="Calibri" pitchFamily="34" charset="0"/>
              </a:rPr>
              <a:t>(movimiento terrestre y marítimo) movi</a:t>
            </a:r>
            <a:r>
              <a:rPr lang="es-AR" sz="2200" smtClean="0">
                <a:latin typeface="Calibri" pitchFamily="34" charset="0"/>
                <a:ea typeface="Calibri" pitchFamily="34" charset="0"/>
                <a:cs typeface="Calibri" pitchFamily="34" charset="0"/>
              </a:rPr>
              <a:t>miento anual mundial:  (chatarra) aproximadamente 184 Mton.</a:t>
            </a:r>
          </a:p>
          <a:p>
            <a:pPr algn="just"/>
            <a:r>
              <a:rPr lang="en-US" sz="2200" smtClean="0">
                <a:latin typeface="Calibri" pitchFamily="34" charset="0"/>
                <a:ea typeface="Calibri" pitchFamily="34" charset="0"/>
                <a:cs typeface="Calibri" pitchFamily="34" charset="0"/>
              </a:rPr>
              <a:t>Retiro de material radiactivo evitando </a:t>
            </a:r>
            <a:r>
              <a:rPr lang="en-US" sz="2200" u="sng" smtClean="0">
                <a:latin typeface="Calibri" pitchFamily="34" charset="0"/>
                <a:ea typeface="Calibri" pitchFamily="34" charset="0"/>
                <a:cs typeface="Calibri" pitchFamily="34" charset="0"/>
              </a:rPr>
              <a:t>riesgo para la población.</a:t>
            </a:r>
          </a:p>
          <a:p>
            <a:pPr algn="just"/>
            <a:r>
              <a:rPr lang="en-US" sz="2200" smtClean="0">
                <a:latin typeface="Calibri" pitchFamily="34" charset="0"/>
                <a:ea typeface="Calibri" pitchFamily="34" charset="0"/>
                <a:cs typeface="Calibri" pitchFamily="34" charset="0"/>
              </a:rPr>
              <a:t>Se </a:t>
            </a:r>
            <a:r>
              <a:rPr lang="en-US" sz="2200" u="sng" smtClean="0">
                <a:latin typeface="Calibri" pitchFamily="34" charset="0"/>
                <a:ea typeface="Calibri" pitchFamily="34" charset="0"/>
                <a:cs typeface="Calibri" pitchFamily="34" charset="0"/>
              </a:rPr>
              <a:t>desarrollan nuevas tecnologías de detección. </a:t>
            </a:r>
            <a:r>
              <a:rPr lang="en-US" sz="2200" smtClean="0">
                <a:latin typeface="Calibri" pitchFamily="34" charset="0"/>
                <a:ea typeface="Calibri" pitchFamily="34" charset="0"/>
                <a:cs typeface="Calibri" pitchFamily="34" charset="0"/>
              </a:rPr>
              <a:t>(mejoras)</a:t>
            </a:r>
          </a:p>
          <a:p>
            <a:pPr algn="just"/>
            <a:r>
              <a:rPr lang="en-US" sz="2200" smtClean="0">
                <a:solidFill>
                  <a:srgbClr val="FF0000"/>
                </a:solidFill>
                <a:latin typeface="Calibri" pitchFamily="34" charset="0"/>
                <a:ea typeface="Calibri" pitchFamily="34" charset="0"/>
                <a:cs typeface="Calibri" pitchFamily="34" charset="0"/>
              </a:rPr>
              <a:t>Se </a:t>
            </a:r>
            <a:r>
              <a:rPr lang="en-US" sz="2200" u="sng" smtClean="0">
                <a:solidFill>
                  <a:srgbClr val="FF0000"/>
                </a:solidFill>
                <a:latin typeface="Calibri" pitchFamily="34" charset="0"/>
                <a:ea typeface="Calibri" pitchFamily="34" charset="0"/>
                <a:cs typeface="Calibri" pitchFamily="34" charset="0"/>
              </a:rPr>
              <a:t>evitan impactos ambientales, sociales y legales.</a:t>
            </a:r>
            <a:r>
              <a:rPr lang="en-US" sz="2200" smtClean="0">
                <a:solidFill>
                  <a:srgbClr val="FF0000"/>
                </a:solidFill>
                <a:latin typeface="Calibri" pitchFamily="34" charset="0"/>
                <a:ea typeface="Calibri" pitchFamily="34" charset="0"/>
                <a:cs typeface="Calibri" pitchFamily="34" charset="0"/>
              </a:rPr>
              <a:t> (Ej. costos de decontaminación, pérdida de producción, descrédito, etc.… </a:t>
            </a:r>
            <a:r>
              <a:rPr lang="en-US" sz="2200" b="1" smtClean="0">
                <a:solidFill>
                  <a:srgbClr val="FF0000"/>
                </a:solidFill>
                <a:latin typeface="Calibri" pitchFamily="34" charset="0"/>
                <a:ea typeface="Calibri" pitchFamily="34" charset="0"/>
                <a:cs typeface="Calibri" pitchFamily="34" charset="0"/>
              </a:rPr>
              <a:t>(miles/millones de dólares)). </a:t>
            </a:r>
            <a:endParaRPr lang="es-AR" sz="2200" b="1"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3 Título"/>
          <p:cNvSpPr>
            <a:spLocks noGrp="1"/>
          </p:cNvSpPr>
          <p:nvPr>
            <p:ph type="title"/>
          </p:nvPr>
        </p:nvSpPr>
        <p:spPr>
          <a:xfrm>
            <a:off x="-612775" y="0"/>
            <a:ext cx="5040313" cy="981075"/>
          </a:xfrm>
        </p:spPr>
        <p:txBody>
          <a:bodyPr/>
          <a:lstStyle/>
          <a:p>
            <a:r>
              <a:rPr lang="es-AR" sz="2400" b="1" i="1" smtClean="0">
                <a:solidFill>
                  <a:srgbClr val="835C9A"/>
                </a:solidFill>
                <a:latin typeface="AvantGarde Bk BT"/>
              </a:rPr>
              <a:t>Consecuencias</a:t>
            </a:r>
            <a:endParaRPr lang="es-AR" sz="2400" smtClean="0"/>
          </a:p>
        </p:txBody>
      </p:sp>
      <p:graphicFrame>
        <p:nvGraphicFramePr>
          <p:cNvPr id="4" name="3 Diagrama"/>
          <p:cNvGraphicFramePr/>
          <p:nvPr/>
        </p:nvGraphicFramePr>
        <p:xfrm>
          <a:off x="611560" y="449778"/>
          <a:ext cx="81240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Título"/>
          <p:cNvSpPr>
            <a:spLocks noGrp="1"/>
          </p:cNvSpPr>
          <p:nvPr>
            <p:ph type="title"/>
          </p:nvPr>
        </p:nvSpPr>
        <p:spPr>
          <a:xfrm>
            <a:off x="25400" y="0"/>
            <a:ext cx="3322638" cy="981075"/>
          </a:xfrm>
        </p:spPr>
        <p:txBody>
          <a:bodyPr/>
          <a:lstStyle/>
          <a:p>
            <a:r>
              <a:rPr lang="es-AR" sz="2400" b="1" i="1" smtClean="0">
                <a:solidFill>
                  <a:srgbClr val="835C9A"/>
                </a:solidFill>
                <a:latin typeface="AvantGarde Bk BT"/>
              </a:rPr>
              <a:t>Miembros del FORO</a:t>
            </a:r>
            <a:r>
              <a:rPr lang="es-ES" sz="2400" b="1" i="1" smtClean="0">
                <a:solidFill>
                  <a:srgbClr val="835C9A"/>
                </a:solidFill>
                <a:latin typeface="AvantGarde Bk BT"/>
              </a:rPr>
              <a:t/>
            </a:r>
            <a:br>
              <a:rPr lang="es-ES" sz="2400" b="1" i="1" smtClean="0">
                <a:solidFill>
                  <a:srgbClr val="835C9A"/>
                </a:solidFill>
                <a:latin typeface="AvantGarde Bk BT"/>
              </a:rPr>
            </a:br>
            <a:endParaRPr lang="es-AR" sz="2400" b="1" smtClean="0"/>
          </a:p>
        </p:txBody>
      </p:sp>
      <p:sp>
        <p:nvSpPr>
          <p:cNvPr id="16386" name="Text Box 443"/>
          <p:cNvSpPr txBox="1">
            <a:spLocks noChangeArrowheads="1"/>
          </p:cNvSpPr>
          <p:nvPr/>
        </p:nvSpPr>
        <p:spPr bwMode="auto">
          <a:xfrm>
            <a:off x="3228975" y="1581150"/>
            <a:ext cx="5915025" cy="4627563"/>
          </a:xfrm>
          <a:prstGeom prst="rect">
            <a:avLst/>
          </a:prstGeom>
          <a:noFill/>
          <a:ln w="9525" algn="in">
            <a:noFill/>
            <a:miter lim="800000"/>
            <a:headEnd/>
            <a:tailEnd/>
          </a:ln>
        </p:spPr>
        <p:txBody>
          <a:bodyPr lIns="36576" tIns="36576" rIns="36576" bIns="36576"/>
          <a:lstStyle/>
          <a:p>
            <a:pPr>
              <a:lnSpc>
                <a:spcPct val="110000"/>
              </a:lnSpc>
            </a:pPr>
            <a:r>
              <a:rPr lang="es-AR" sz="1600">
                <a:solidFill>
                  <a:srgbClr val="808080"/>
                </a:solidFill>
                <a:latin typeface="AvantGarde Bk BT"/>
                <a:cs typeface="Arial" charset="0"/>
              </a:rPr>
              <a:t>Autoridad Regulatoria Nuclear</a:t>
            </a:r>
          </a:p>
          <a:p>
            <a:pPr>
              <a:lnSpc>
                <a:spcPct val="110000"/>
              </a:lnSpc>
            </a:pPr>
            <a:endParaRPr lang="es-AR" sz="1600">
              <a:solidFill>
                <a:srgbClr val="808080"/>
              </a:solidFill>
              <a:latin typeface="AvantGarde Bk BT"/>
              <a:cs typeface="Arial" charset="0"/>
            </a:endParaRPr>
          </a:p>
          <a:p>
            <a:pPr>
              <a:lnSpc>
                <a:spcPct val="110000"/>
              </a:lnSpc>
            </a:pPr>
            <a:r>
              <a:rPr lang="pt-BR" sz="1600">
                <a:solidFill>
                  <a:srgbClr val="808080"/>
                </a:solidFill>
                <a:latin typeface="AvantGarde Bk BT"/>
                <a:cs typeface="Arial" charset="0"/>
              </a:rPr>
              <a:t>Comissão Nacional de Energia Nuclear</a:t>
            </a:r>
          </a:p>
          <a:p>
            <a:pPr>
              <a:lnSpc>
                <a:spcPct val="110000"/>
              </a:lnSpc>
            </a:pPr>
            <a:endParaRPr lang="pt-BR" sz="1600">
              <a:solidFill>
                <a:srgbClr val="808080"/>
              </a:solidFill>
              <a:latin typeface="AvantGarde Bk BT"/>
              <a:cs typeface="Arial" charset="0"/>
            </a:endParaRPr>
          </a:p>
          <a:p>
            <a:pPr>
              <a:lnSpc>
                <a:spcPct val="110000"/>
              </a:lnSpc>
            </a:pPr>
            <a:r>
              <a:rPr lang="es-ES" sz="1600">
                <a:solidFill>
                  <a:srgbClr val="808080"/>
                </a:solidFill>
                <a:latin typeface="AvantGarde Bk BT"/>
                <a:cs typeface="Arial" charset="0"/>
              </a:rPr>
              <a:t>Comisión Chilena de Energía Nuclear</a:t>
            </a:r>
            <a:r>
              <a:rPr lang="en-US" sz="1600">
                <a:solidFill>
                  <a:srgbClr val="808080"/>
                </a:solidFill>
                <a:latin typeface="AvantGarde Bk BT"/>
                <a:cs typeface="Arial" charset="0"/>
              </a:rPr>
              <a:t>	</a:t>
            </a:r>
          </a:p>
          <a:p>
            <a:pPr>
              <a:lnSpc>
                <a:spcPct val="110000"/>
              </a:lnSpc>
            </a:pPr>
            <a:endParaRPr lang="en-US" sz="1600">
              <a:solidFill>
                <a:srgbClr val="808080"/>
              </a:solidFill>
              <a:latin typeface="AvantGarde Bk BT"/>
              <a:cs typeface="Arial" charset="0"/>
            </a:endParaRPr>
          </a:p>
          <a:p>
            <a:pPr>
              <a:lnSpc>
                <a:spcPct val="110000"/>
              </a:lnSpc>
            </a:pPr>
            <a:r>
              <a:rPr lang="en-US" sz="1600">
                <a:solidFill>
                  <a:srgbClr val="808080"/>
                </a:solidFill>
                <a:latin typeface="AvantGarde Bk BT"/>
                <a:cs typeface="Arial" charset="0"/>
              </a:rPr>
              <a:t>Centro </a:t>
            </a:r>
            <a:r>
              <a:rPr lang="es-ES" sz="1600">
                <a:solidFill>
                  <a:srgbClr val="808080"/>
                </a:solidFill>
                <a:latin typeface="AvantGarde Bk BT"/>
                <a:cs typeface="Arial" charset="0"/>
              </a:rPr>
              <a:t>Nacional de Seguridad Nuclear</a:t>
            </a:r>
          </a:p>
          <a:p>
            <a:pPr>
              <a:lnSpc>
                <a:spcPct val="110000"/>
              </a:lnSpc>
            </a:pPr>
            <a:endParaRPr lang="es-ES" sz="1600">
              <a:solidFill>
                <a:srgbClr val="808080"/>
              </a:solidFill>
              <a:latin typeface="AvantGarde Bk BT"/>
              <a:cs typeface="Arial" charset="0"/>
            </a:endParaRPr>
          </a:p>
          <a:p>
            <a:pPr>
              <a:lnSpc>
                <a:spcPct val="110000"/>
              </a:lnSpc>
            </a:pPr>
            <a:r>
              <a:rPr lang="es-ES" sz="1600">
                <a:solidFill>
                  <a:srgbClr val="808080"/>
                </a:solidFill>
                <a:latin typeface="AvantGarde Bk BT"/>
                <a:cs typeface="Arial" charset="0"/>
              </a:rPr>
              <a:t>Consejo de Seguridad Nuclear</a:t>
            </a:r>
          </a:p>
          <a:p>
            <a:pPr>
              <a:lnSpc>
                <a:spcPct val="110000"/>
              </a:lnSpc>
            </a:pPr>
            <a:endParaRPr lang="es-ES" sz="1600">
              <a:solidFill>
                <a:srgbClr val="808080"/>
              </a:solidFill>
              <a:latin typeface="AvantGarde Bk BT"/>
              <a:cs typeface="Arial" charset="0"/>
            </a:endParaRPr>
          </a:p>
          <a:p>
            <a:pPr>
              <a:lnSpc>
                <a:spcPct val="110000"/>
              </a:lnSpc>
            </a:pPr>
            <a:r>
              <a:rPr lang="es-ES" sz="1600">
                <a:solidFill>
                  <a:srgbClr val="808080"/>
                </a:solidFill>
                <a:latin typeface="AvantGarde Bk BT"/>
                <a:cs typeface="Arial" charset="0"/>
              </a:rPr>
              <a:t>Comisión Nacional de Seguridad Nuclear y Salvaguardias</a:t>
            </a:r>
          </a:p>
          <a:p>
            <a:pPr>
              <a:lnSpc>
                <a:spcPct val="110000"/>
              </a:lnSpc>
            </a:pPr>
            <a:endParaRPr lang="es-ES" sz="1600">
              <a:solidFill>
                <a:srgbClr val="808080"/>
              </a:solidFill>
              <a:latin typeface="AvantGarde Bk BT"/>
              <a:cs typeface="Arial" charset="0"/>
            </a:endParaRPr>
          </a:p>
          <a:p>
            <a:pPr>
              <a:lnSpc>
                <a:spcPct val="110000"/>
              </a:lnSpc>
            </a:pPr>
            <a:r>
              <a:rPr lang="es-ES" sz="1600">
                <a:solidFill>
                  <a:srgbClr val="808080"/>
                </a:solidFill>
                <a:latin typeface="AvantGarde Bk BT"/>
                <a:cs typeface="Arial" charset="0"/>
              </a:rPr>
              <a:t>Instituto Peruano de Energía Nuclear</a:t>
            </a:r>
          </a:p>
          <a:p>
            <a:pPr>
              <a:lnSpc>
                <a:spcPct val="110000"/>
              </a:lnSpc>
            </a:pPr>
            <a:endParaRPr lang="es-ES" sz="1600">
              <a:solidFill>
                <a:srgbClr val="808080"/>
              </a:solidFill>
              <a:latin typeface="AvantGarde Bk BT"/>
              <a:cs typeface="Arial" charset="0"/>
            </a:endParaRPr>
          </a:p>
          <a:p>
            <a:pPr>
              <a:lnSpc>
                <a:spcPct val="110000"/>
              </a:lnSpc>
            </a:pPr>
            <a:r>
              <a:rPr lang="es-ES" sz="1600">
                <a:solidFill>
                  <a:srgbClr val="808080"/>
                </a:solidFill>
                <a:latin typeface="AvantGarde Bk BT"/>
                <a:cs typeface="Arial" charset="0"/>
              </a:rPr>
              <a:t>Autoridad Reguladora Nacional en Radioprotección</a:t>
            </a:r>
          </a:p>
        </p:txBody>
      </p:sp>
      <p:grpSp>
        <p:nvGrpSpPr>
          <p:cNvPr id="16387" name="16 Grupo"/>
          <p:cNvGrpSpPr>
            <a:grpSpLocks/>
          </p:cNvGrpSpPr>
          <p:nvPr/>
        </p:nvGrpSpPr>
        <p:grpSpPr bwMode="auto">
          <a:xfrm>
            <a:off x="2035175" y="1484313"/>
            <a:ext cx="1033463" cy="4229100"/>
            <a:chOff x="1924689" y="1556792"/>
            <a:chExt cx="1033462" cy="4160401"/>
          </a:xfrm>
        </p:grpSpPr>
        <p:pic>
          <p:nvPicPr>
            <p:cNvPr id="16389" name="Picture 43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4689" y="5490180"/>
              <a:ext cx="1033462" cy="227013"/>
            </a:xfrm>
            <a:prstGeom prst="rect">
              <a:avLst/>
            </a:prstGeom>
            <a:noFill/>
            <a:ln w="9525" algn="ctr">
              <a:noFill/>
              <a:miter lim="800000"/>
              <a:headEnd/>
              <a:tailEnd/>
            </a:ln>
          </p:spPr>
        </p:pic>
        <p:pic>
          <p:nvPicPr>
            <p:cNvPr id="16390" name="Picture 43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4225" y="3769806"/>
              <a:ext cx="612775" cy="317500"/>
            </a:xfrm>
            <a:prstGeom prst="rect">
              <a:avLst/>
            </a:prstGeom>
            <a:noFill/>
            <a:ln w="9525" algn="ctr">
              <a:noFill/>
              <a:miter lim="800000"/>
              <a:headEnd/>
              <a:tailEnd/>
            </a:ln>
          </p:spPr>
        </p:pic>
        <p:pic>
          <p:nvPicPr>
            <p:cNvPr id="16391" name="Picture 439"/>
            <p:cNvPicPr>
              <a:picLocks noChangeAspect="1" noChangeArrowheads="1"/>
            </p:cNvPicPr>
            <p:nvPr/>
          </p:nvPicPr>
          <p:blipFill>
            <a:blip r:embed="rId4">
              <a:clrChange>
                <a:clrFrom>
                  <a:srgbClr val="FFFDFF"/>
                </a:clrFrom>
                <a:clrTo>
                  <a:srgbClr val="FFFDFF">
                    <a:alpha val="0"/>
                  </a:srgbClr>
                </a:clrTo>
              </a:clrChange>
            </a:blip>
            <a:srcRect/>
            <a:stretch>
              <a:fillRect/>
            </a:stretch>
          </p:blipFill>
          <p:spPr bwMode="auto">
            <a:xfrm>
              <a:off x="2044831" y="2204681"/>
              <a:ext cx="528014" cy="432013"/>
            </a:xfrm>
            <a:prstGeom prst="rect">
              <a:avLst/>
            </a:prstGeom>
            <a:noFill/>
            <a:ln w="9525" algn="ctr">
              <a:noFill/>
              <a:miter lim="800000"/>
              <a:headEnd/>
              <a:tailEnd/>
            </a:ln>
          </p:spPr>
        </p:pic>
        <p:pic>
          <p:nvPicPr>
            <p:cNvPr id="16392" name="Picture 44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05024" y="3284572"/>
              <a:ext cx="511175" cy="422275"/>
            </a:xfrm>
            <a:prstGeom prst="rect">
              <a:avLst/>
            </a:prstGeom>
            <a:noFill/>
            <a:ln w="9525" algn="ctr">
              <a:noFill/>
              <a:miter lim="800000"/>
              <a:headEnd/>
              <a:tailEnd/>
            </a:ln>
          </p:spPr>
        </p:pic>
        <p:pic>
          <p:nvPicPr>
            <p:cNvPr id="16393" name="Picture 461"/>
            <p:cNvPicPr>
              <a:picLocks noChangeAspect="1" noChangeArrowheads="1"/>
            </p:cNvPicPr>
            <p:nvPr/>
          </p:nvPicPr>
          <p:blipFill>
            <a:blip r:embed="rId6">
              <a:clrChange>
                <a:clrFrom>
                  <a:srgbClr val="FFFBF8"/>
                </a:clrFrom>
                <a:clrTo>
                  <a:srgbClr val="FFFBF8">
                    <a:alpha val="0"/>
                  </a:srgbClr>
                </a:clrTo>
              </a:clrChange>
            </a:blip>
            <a:srcRect/>
            <a:stretch>
              <a:fillRect/>
            </a:stretch>
          </p:blipFill>
          <p:spPr bwMode="auto">
            <a:xfrm>
              <a:off x="2140573" y="4239254"/>
              <a:ext cx="482600" cy="476250"/>
            </a:xfrm>
            <a:prstGeom prst="rect">
              <a:avLst/>
            </a:prstGeom>
            <a:noFill/>
            <a:ln w="9525" algn="ctr">
              <a:noFill/>
              <a:miter lim="800000"/>
              <a:headEnd/>
              <a:tailEnd/>
            </a:ln>
          </p:spPr>
        </p:pic>
        <p:pic>
          <p:nvPicPr>
            <p:cNvPr id="16394" name="13 Imagen" descr="logo_IPEN.JPG"/>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071113" y="4816236"/>
              <a:ext cx="627715" cy="540016"/>
            </a:xfrm>
            <a:prstGeom prst="rect">
              <a:avLst/>
            </a:prstGeom>
            <a:noFill/>
            <a:ln w="9525">
              <a:noFill/>
              <a:miter lim="800000"/>
              <a:headEnd/>
              <a:tailEnd/>
            </a:ln>
          </p:spPr>
        </p:pic>
        <p:pic>
          <p:nvPicPr>
            <p:cNvPr id="16395" name="14 Imagen" descr="arn_old_para_g_pardo_rgb.JPG"/>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1993361" y="1556792"/>
              <a:ext cx="612018" cy="612018"/>
            </a:xfrm>
            <a:prstGeom prst="rect">
              <a:avLst/>
            </a:prstGeom>
            <a:noFill/>
            <a:ln w="9525">
              <a:noFill/>
              <a:miter lim="800000"/>
              <a:headEnd/>
              <a:tailEnd/>
            </a:ln>
          </p:spPr>
        </p:pic>
        <p:pic>
          <p:nvPicPr>
            <p:cNvPr id="16396" name="15 Imagen" descr="Gob_Cchen_color%20(2).JP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2012451" y="2636694"/>
              <a:ext cx="684000" cy="671916"/>
            </a:xfrm>
            <a:prstGeom prst="rect">
              <a:avLst/>
            </a:prstGeom>
            <a:noFill/>
            <a:ln w="9525">
              <a:noFill/>
              <a:miter lim="800000"/>
              <a:headEnd/>
              <a:tailEnd/>
            </a:ln>
          </p:spPr>
        </p:pic>
      </p:grpSp>
      <p:sp>
        <p:nvSpPr>
          <p:cNvPr id="16388" name="Text Box 446"/>
          <p:cNvSpPr txBox="1">
            <a:spLocks noChangeArrowheads="1"/>
          </p:cNvSpPr>
          <p:nvPr/>
        </p:nvSpPr>
        <p:spPr bwMode="auto">
          <a:xfrm>
            <a:off x="306388" y="1517650"/>
            <a:ext cx="1643062" cy="4370388"/>
          </a:xfrm>
          <a:prstGeom prst="rect">
            <a:avLst/>
          </a:prstGeom>
          <a:noFill/>
          <a:ln w="9525" algn="ctr">
            <a:noFill/>
            <a:miter lim="800000"/>
            <a:headEnd/>
            <a:tailEnd/>
          </a:ln>
        </p:spPr>
        <p:txBody>
          <a:bodyPr>
            <a:spAutoFit/>
          </a:bodyPr>
          <a:lstStyle/>
          <a:p>
            <a:pPr>
              <a:lnSpc>
                <a:spcPct val="170000"/>
              </a:lnSpc>
              <a:spcBef>
                <a:spcPct val="50000"/>
              </a:spcBef>
            </a:pPr>
            <a:r>
              <a:rPr lang="es-ES" sz="1600">
                <a:solidFill>
                  <a:srgbClr val="808080"/>
                </a:solidFill>
                <a:latin typeface="AvantGarde Bk BT"/>
                <a:cs typeface="Arial" charset="0"/>
              </a:rPr>
              <a:t>Argentina</a:t>
            </a:r>
          </a:p>
          <a:p>
            <a:pPr>
              <a:lnSpc>
                <a:spcPct val="170000"/>
              </a:lnSpc>
              <a:spcBef>
                <a:spcPct val="50000"/>
              </a:spcBef>
            </a:pPr>
            <a:r>
              <a:rPr lang="es-ES" sz="1600">
                <a:solidFill>
                  <a:srgbClr val="808080"/>
                </a:solidFill>
                <a:latin typeface="AvantGarde"/>
                <a:cs typeface="Arial" charset="0"/>
              </a:rPr>
              <a:t>Brasil</a:t>
            </a:r>
          </a:p>
          <a:p>
            <a:pPr>
              <a:lnSpc>
                <a:spcPct val="170000"/>
              </a:lnSpc>
              <a:spcBef>
                <a:spcPct val="50000"/>
              </a:spcBef>
            </a:pPr>
            <a:r>
              <a:rPr lang="es-ES" sz="1600">
                <a:solidFill>
                  <a:srgbClr val="808080"/>
                </a:solidFill>
                <a:latin typeface="AvantGarde"/>
                <a:cs typeface="Arial" charset="0"/>
              </a:rPr>
              <a:t>Chile</a:t>
            </a:r>
          </a:p>
          <a:p>
            <a:pPr>
              <a:lnSpc>
                <a:spcPct val="170000"/>
              </a:lnSpc>
              <a:spcBef>
                <a:spcPct val="50000"/>
              </a:spcBef>
            </a:pPr>
            <a:r>
              <a:rPr lang="es-ES" sz="1600">
                <a:solidFill>
                  <a:srgbClr val="808080"/>
                </a:solidFill>
                <a:latin typeface="AvantGarde"/>
                <a:cs typeface="Arial" charset="0"/>
              </a:rPr>
              <a:t>Cuba</a:t>
            </a:r>
          </a:p>
          <a:p>
            <a:pPr>
              <a:lnSpc>
                <a:spcPct val="170000"/>
              </a:lnSpc>
              <a:spcBef>
                <a:spcPct val="50000"/>
              </a:spcBef>
            </a:pPr>
            <a:r>
              <a:rPr lang="es-ES" sz="1600">
                <a:solidFill>
                  <a:srgbClr val="808080"/>
                </a:solidFill>
                <a:latin typeface="AvantGarde"/>
                <a:cs typeface="Arial" charset="0"/>
              </a:rPr>
              <a:t>España </a:t>
            </a:r>
          </a:p>
          <a:p>
            <a:pPr>
              <a:lnSpc>
                <a:spcPct val="170000"/>
              </a:lnSpc>
              <a:spcBef>
                <a:spcPct val="50000"/>
              </a:spcBef>
            </a:pPr>
            <a:r>
              <a:rPr lang="es-ES" sz="1600">
                <a:solidFill>
                  <a:srgbClr val="808080"/>
                </a:solidFill>
                <a:latin typeface="AvantGarde"/>
                <a:cs typeface="Arial" charset="0"/>
              </a:rPr>
              <a:t>México</a:t>
            </a:r>
          </a:p>
          <a:p>
            <a:pPr>
              <a:lnSpc>
                <a:spcPct val="170000"/>
              </a:lnSpc>
              <a:spcBef>
                <a:spcPct val="50000"/>
              </a:spcBef>
            </a:pPr>
            <a:r>
              <a:rPr lang="es-ES" sz="1600">
                <a:solidFill>
                  <a:srgbClr val="808080"/>
                </a:solidFill>
                <a:latin typeface="AvantGarde"/>
                <a:cs typeface="Arial" charset="0"/>
              </a:rPr>
              <a:t>Perú</a:t>
            </a:r>
          </a:p>
          <a:p>
            <a:pPr>
              <a:lnSpc>
                <a:spcPct val="170000"/>
              </a:lnSpc>
              <a:spcBef>
                <a:spcPct val="50000"/>
              </a:spcBef>
            </a:pPr>
            <a:r>
              <a:rPr lang="es-ES" sz="1600">
                <a:solidFill>
                  <a:srgbClr val="808080"/>
                </a:solidFill>
                <a:latin typeface="AvantGarde"/>
                <a:cs typeface="Arial" charset="0"/>
              </a:rPr>
              <a:t>Uruguay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Marcador de contenido"/>
          <p:cNvSpPr>
            <a:spLocks noGrp="1"/>
          </p:cNvSpPr>
          <p:nvPr>
            <p:ph idx="1"/>
          </p:nvPr>
        </p:nvSpPr>
        <p:spPr>
          <a:xfrm>
            <a:off x="457200" y="1268413"/>
            <a:ext cx="8229600" cy="4525962"/>
          </a:xfrm>
        </p:spPr>
        <p:txBody>
          <a:bodyPr/>
          <a:lstStyle/>
          <a:p>
            <a:pPr>
              <a:buFontTx/>
              <a:buNone/>
            </a:pPr>
            <a:r>
              <a:rPr lang="en-US" sz="2000" b="1" smtClean="0">
                <a:solidFill>
                  <a:srgbClr val="FF0000"/>
                </a:solidFill>
              </a:rPr>
              <a:t>Overexposure of a worker in a lead foundry</a:t>
            </a:r>
            <a:endParaRPr lang="es-AR" sz="2000" b="1" smtClean="0">
              <a:solidFill>
                <a:srgbClr val="FF0000"/>
              </a:solidFill>
            </a:endParaRPr>
          </a:p>
          <a:p>
            <a:pPr algn="just">
              <a:buFontTx/>
              <a:buNone/>
            </a:pPr>
            <a:r>
              <a:rPr lang="es-ES" sz="2000" smtClean="0"/>
              <a:t>Date: </a:t>
            </a:r>
            <a:r>
              <a:rPr lang="es-ES" sz="2000" b="1" smtClean="0"/>
              <a:t>09 January 2012 </a:t>
            </a:r>
            <a:endParaRPr lang="es-AR" sz="2000" smtClean="0"/>
          </a:p>
          <a:p>
            <a:pPr algn="just"/>
            <a:r>
              <a:rPr lang="en-US" sz="2000" smtClean="0"/>
              <a:t>In a lead foundry, a foundryman extracted lead by heating from a shielding heads of a radiotherapeutic unit. Before the lead extraction he dismantled the heads not knowing that inside one of them was a radioactive source left. (Co-60 source, estimated activity near to 100 GBq) </a:t>
            </a:r>
            <a:endParaRPr lang="en-US" sz="2000" b="1" smtClean="0"/>
          </a:p>
          <a:p>
            <a:pPr algn="just">
              <a:buFontTx/>
              <a:buNone/>
            </a:pPr>
            <a:r>
              <a:rPr lang="es-ES" sz="2000" b="1" smtClean="0">
                <a:solidFill>
                  <a:srgbClr val="FF0000"/>
                </a:solidFill>
              </a:rPr>
              <a:t>Am-241 source melting</a:t>
            </a:r>
            <a:endParaRPr lang="es-AR" sz="2000" b="1" smtClean="0">
              <a:solidFill>
                <a:srgbClr val="FF0000"/>
              </a:solidFill>
            </a:endParaRPr>
          </a:p>
          <a:p>
            <a:pPr algn="just">
              <a:buFontTx/>
              <a:buNone/>
            </a:pPr>
            <a:r>
              <a:rPr lang="es-ES" sz="2000" smtClean="0"/>
              <a:t>Date: </a:t>
            </a:r>
            <a:r>
              <a:rPr lang="es-ES" sz="2000" b="1" smtClean="0"/>
              <a:t>23 February 2012 </a:t>
            </a:r>
            <a:endParaRPr lang="es-AR" sz="2000" smtClean="0"/>
          </a:p>
          <a:p>
            <a:pPr algn="just"/>
            <a:r>
              <a:rPr lang="en-US" sz="2000" smtClean="0"/>
              <a:t>An orphan Am-241 source inadvertently included in scrap metal was melted on the 23/2/2012 in a XXXXX steel factory in XXXX. The first alarm of abnormal radiation level was given by detectors screening the slag pots. The activity of melted source can not be determined exactly, but it is estimated to fall in to Category 4 (0,6 – 60 GBq). </a:t>
            </a:r>
            <a:br>
              <a:rPr lang="en-US" sz="2000" smtClean="0"/>
            </a:br>
            <a:endParaRPr lang="es-AR" sz="2000" b="1" smtClean="0">
              <a:solidFill>
                <a:srgbClr val="0070C0"/>
              </a:solidFill>
            </a:endParaRPr>
          </a:p>
        </p:txBody>
      </p:sp>
      <p:sp>
        <p:nvSpPr>
          <p:cNvPr id="45058"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Eventos recientes</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3 Título"/>
          <p:cNvSpPr>
            <a:spLocks noGrp="1"/>
          </p:cNvSpPr>
          <p:nvPr>
            <p:ph type="title"/>
          </p:nvPr>
        </p:nvSpPr>
        <p:spPr>
          <a:xfrm>
            <a:off x="-36513" y="0"/>
            <a:ext cx="3024188" cy="981075"/>
          </a:xfrm>
        </p:spPr>
        <p:txBody>
          <a:bodyPr/>
          <a:lstStyle/>
          <a:p>
            <a:r>
              <a:rPr lang="es-AR" sz="2400" b="1" i="1" smtClean="0">
                <a:solidFill>
                  <a:srgbClr val="835C9A"/>
                </a:solidFill>
                <a:latin typeface="AvantGarde Bk BT"/>
              </a:rPr>
              <a:t>Detectores GM </a:t>
            </a:r>
            <a:br>
              <a:rPr lang="es-AR" sz="2400" b="1" i="1" smtClean="0">
                <a:solidFill>
                  <a:srgbClr val="835C9A"/>
                </a:solidFill>
                <a:latin typeface="AvantGarde Bk BT"/>
              </a:rPr>
            </a:br>
            <a:endParaRPr lang="es-AR" sz="2400" smtClean="0"/>
          </a:p>
        </p:txBody>
      </p:sp>
      <p:pic>
        <p:nvPicPr>
          <p:cNvPr id="46082" name="Picture 2" descr="J:\Walter\walter_powerpoint\chatarra\IMG_00573.JPG"/>
          <p:cNvPicPr>
            <a:picLocks noChangeAspect="1" noChangeArrowheads="1"/>
          </p:cNvPicPr>
          <p:nvPr/>
        </p:nvPicPr>
        <p:blipFill>
          <a:blip r:embed="rId2"/>
          <a:srcRect r="8916"/>
          <a:stretch>
            <a:fillRect/>
          </a:stretch>
        </p:blipFill>
        <p:spPr bwMode="auto">
          <a:xfrm>
            <a:off x="2051050" y="1268413"/>
            <a:ext cx="5335588" cy="4392612"/>
          </a:xfrm>
          <a:prstGeom prst="rect">
            <a:avLst/>
          </a:prstGeom>
          <a:noFill/>
          <a:ln w="25400">
            <a:solidFill>
              <a:srgbClr val="FFC000"/>
            </a:solidFill>
            <a:miter lim="800000"/>
            <a:headEnd/>
            <a:tailEnd/>
          </a:ln>
        </p:spPr>
      </p:pic>
      <p:pic>
        <p:nvPicPr>
          <p:cNvPr id="46083" name="Picture 8" descr="detectores12"/>
          <p:cNvPicPr>
            <a:picLocks noChangeAspect="1" noChangeArrowheads="1"/>
          </p:cNvPicPr>
          <p:nvPr/>
        </p:nvPicPr>
        <p:blipFill>
          <a:blip r:embed="rId3"/>
          <a:srcRect/>
          <a:stretch>
            <a:fillRect/>
          </a:stretch>
        </p:blipFill>
        <p:spPr bwMode="auto">
          <a:xfrm>
            <a:off x="5632450" y="1298575"/>
            <a:ext cx="1711325" cy="1193800"/>
          </a:xfrm>
          <a:prstGeom prst="rect">
            <a:avLst/>
          </a:prstGeom>
          <a:noFill/>
          <a:ln w="9525">
            <a:noFill/>
            <a:miter lim="800000"/>
            <a:headEnd/>
            <a:tailEnd/>
          </a:ln>
        </p:spPr>
      </p:pic>
      <p:pic>
        <p:nvPicPr>
          <p:cNvPr id="46084" name="Picture 19" descr="detectores13"/>
          <p:cNvPicPr>
            <a:picLocks noChangeAspect="1" noChangeArrowheads="1"/>
          </p:cNvPicPr>
          <p:nvPr/>
        </p:nvPicPr>
        <p:blipFill>
          <a:blip r:embed="rId4"/>
          <a:srcRect/>
          <a:stretch>
            <a:fillRect/>
          </a:stretch>
        </p:blipFill>
        <p:spPr bwMode="auto">
          <a:xfrm>
            <a:off x="2084388" y="4044950"/>
            <a:ext cx="1033462" cy="1590675"/>
          </a:xfrm>
          <a:prstGeom prst="rect">
            <a:avLst/>
          </a:prstGeom>
          <a:noFill/>
          <a:ln w="9525">
            <a:noFill/>
            <a:miter lim="800000"/>
            <a:headEnd/>
            <a:tailEnd/>
          </a:ln>
        </p:spPr>
      </p:pic>
      <p:pic>
        <p:nvPicPr>
          <p:cNvPr id="46085" name="Picture 7" descr="Mvc-0602f"/>
          <p:cNvPicPr>
            <a:picLocks noChangeAspect="1" noChangeArrowheads="1"/>
          </p:cNvPicPr>
          <p:nvPr/>
        </p:nvPicPr>
        <p:blipFill>
          <a:blip r:embed="rId5"/>
          <a:srcRect/>
          <a:stretch>
            <a:fillRect/>
          </a:stretch>
        </p:blipFill>
        <p:spPr bwMode="auto">
          <a:xfrm>
            <a:off x="6227763" y="4114800"/>
            <a:ext cx="1139825" cy="151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Portales</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pic>
        <p:nvPicPr>
          <p:cNvPr id="47106" name="Picture 2"/>
          <p:cNvPicPr>
            <a:picLocks noChangeAspect="1" noChangeArrowheads="1"/>
          </p:cNvPicPr>
          <p:nvPr/>
        </p:nvPicPr>
        <p:blipFill>
          <a:blip r:embed="rId2"/>
          <a:srcRect b="3712"/>
          <a:stretch>
            <a:fillRect/>
          </a:stretch>
        </p:blipFill>
        <p:spPr bwMode="auto">
          <a:xfrm>
            <a:off x="1835150" y="1700213"/>
            <a:ext cx="5470525" cy="403225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Título"/>
          <p:cNvSpPr>
            <a:spLocks noGrp="1"/>
          </p:cNvSpPr>
          <p:nvPr>
            <p:ph type="title"/>
          </p:nvPr>
        </p:nvSpPr>
        <p:spPr>
          <a:xfrm>
            <a:off x="-36513" y="0"/>
            <a:ext cx="4679951" cy="981075"/>
          </a:xfrm>
        </p:spPr>
        <p:txBody>
          <a:bodyPr/>
          <a:lstStyle/>
          <a:p>
            <a:r>
              <a:rPr lang="es-AR" sz="2400" b="1" i="1" smtClean="0">
                <a:solidFill>
                  <a:srgbClr val="835C9A"/>
                </a:solidFill>
                <a:latin typeface="AvantGarde Bk BT"/>
              </a:rPr>
              <a:t>Detectores con identificación de radioisótopos</a:t>
            </a:r>
            <a:endParaRPr lang="es-AR" sz="2400" smtClean="0"/>
          </a:p>
        </p:txBody>
      </p:sp>
      <p:pic>
        <p:nvPicPr>
          <p:cNvPr id="48130" name="Picture 34" descr="espectro cesio_009"/>
          <p:cNvPicPr>
            <a:picLocks noChangeAspect="1" noChangeArrowheads="1"/>
          </p:cNvPicPr>
          <p:nvPr/>
        </p:nvPicPr>
        <p:blipFill>
          <a:blip r:embed="rId2"/>
          <a:srcRect t="30403" b="10010"/>
          <a:stretch>
            <a:fillRect/>
          </a:stretch>
        </p:blipFill>
        <p:spPr bwMode="auto">
          <a:xfrm>
            <a:off x="203200" y="2424113"/>
            <a:ext cx="7673975" cy="2987675"/>
          </a:xfrm>
          <a:prstGeom prst="rect">
            <a:avLst/>
          </a:prstGeom>
          <a:noFill/>
          <a:ln w="25400">
            <a:noFill/>
            <a:miter lim="800000"/>
            <a:headEnd/>
            <a:tailEnd/>
          </a:ln>
        </p:spPr>
      </p:pic>
      <p:pic>
        <p:nvPicPr>
          <p:cNvPr id="48131" name="Picture 19" descr="identifinder3"/>
          <p:cNvPicPr>
            <a:picLocks noChangeAspect="1" noChangeArrowheads="1"/>
          </p:cNvPicPr>
          <p:nvPr/>
        </p:nvPicPr>
        <p:blipFill>
          <a:blip r:embed="rId3"/>
          <a:srcRect l="9053"/>
          <a:stretch>
            <a:fillRect/>
          </a:stretch>
        </p:blipFill>
        <p:spPr bwMode="auto">
          <a:xfrm>
            <a:off x="7778750" y="2420938"/>
            <a:ext cx="1041400" cy="257175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3 Título"/>
          <p:cNvSpPr>
            <a:spLocks noGrp="1"/>
          </p:cNvSpPr>
          <p:nvPr>
            <p:ph type="title"/>
          </p:nvPr>
        </p:nvSpPr>
        <p:spPr>
          <a:xfrm>
            <a:off x="25400" y="0"/>
            <a:ext cx="3322638" cy="981075"/>
          </a:xfrm>
        </p:spPr>
        <p:txBody>
          <a:bodyPr/>
          <a:lstStyle/>
          <a:p>
            <a:r>
              <a:rPr lang="es-AR" sz="2400" b="1" i="1" smtClean="0">
                <a:solidFill>
                  <a:srgbClr val="835C9A"/>
                </a:solidFill>
                <a:latin typeface="AvantGarde Bk BT"/>
              </a:rPr>
              <a:t>Detectores en  grúas</a:t>
            </a:r>
            <a:br>
              <a:rPr lang="es-AR" sz="2400" b="1" i="1" smtClean="0">
                <a:solidFill>
                  <a:srgbClr val="835C9A"/>
                </a:solidFill>
                <a:latin typeface="AvantGarde Bk BT"/>
              </a:rPr>
            </a:br>
            <a:endParaRPr lang="es-AR" sz="2400" smtClean="0"/>
          </a:p>
        </p:txBody>
      </p:sp>
      <p:pic>
        <p:nvPicPr>
          <p:cNvPr id="49154" name="Picture 14" descr="DSC03853"/>
          <p:cNvPicPr>
            <a:picLocks noGrp="1" noChangeAspect="1" noChangeArrowheads="1"/>
          </p:cNvPicPr>
          <p:nvPr>
            <p:ph idx="1"/>
          </p:nvPr>
        </p:nvPicPr>
        <p:blipFill>
          <a:blip r:embed="rId2"/>
          <a:srcRect/>
          <a:stretch>
            <a:fillRect/>
          </a:stretch>
        </p:blipFill>
        <p:spPr>
          <a:xfrm>
            <a:off x="2555875" y="1125538"/>
            <a:ext cx="3968750" cy="5295900"/>
          </a:xfrm>
          <a:ln w="25400">
            <a:solidFill>
              <a:srgbClr val="FFC0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3 Título"/>
          <p:cNvSpPr>
            <a:spLocks noGrp="1"/>
          </p:cNvSpPr>
          <p:nvPr>
            <p:ph type="title"/>
          </p:nvPr>
        </p:nvSpPr>
        <p:spPr>
          <a:xfrm>
            <a:off x="-180975" y="0"/>
            <a:ext cx="3322638" cy="981075"/>
          </a:xfrm>
        </p:spPr>
        <p:txBody>
          <a:bodyPr/>
          <a:lstStyle/>
          <a:p>
            <a:r>
              <a:rPr lang="es-AR" sz="2400" b="1" i="1" smtClean="0">
                <a:solidFill>
                  <a:srgbClr val="835C9A"/>
                </a:solidFill>
                <a:latin typeface="AvantGarde Bk BT"/>
              </a:rPr>
              <a:t>Probetas de las coladas</a:t>
            </a:r>
            <a:endParaRPr lang="es-AR" sz="2400" smtClean="0"/>
          </a:p>
        </p:txBody>
      </p:sp>
      <p:pic>
        <p:nvPicPr>
          <p:cNvPr id="50178" name="Picture 11"/>
          <p:cNvPicPr>
            <a:picLocks noChangeAspect="1" noChangeArrowheads="1"/>
          </p:cNvPicPr>
          <p:nvPr/>
        </p:nvPicPr>
        <p:blipFill>
          <a:blip r:embed="rId2"/>
          <a:srcRect/>
          <a:stretch>
            <a:fillRect/>
          </a:stretch>
        </p:blipFill>
        <p:spPr bwMode="auto">
          <a:xfrm>
            <a:off x="4784725" y="2232025"/>
            <a:ext cx="3603625" cy="2709863"/>
          </a:xfrm>
          <a:prstGeom prst="rect">
            <a:avLst/>
          </a:prstGeom>
          <a:noFill/>
          <a:ln w="25400">
            <a:solidFill>
              <a:srgbClr val="FFC000"/>
            </a:solidFill>
            <a:miter lim="800000"/>
            <a:headEnd/>
            <a:tailEnd/>
          </a:ln>
        </p:spPr>
      </p:pic>
      <p:pic>
        <p:nvPicPr>
          <p:cNvPr id="50179" name="Picture 24" descr="C:\Walter\walter_powerpoint\chatarra\Fotos Sestao\IMG_0161.JPG"/>
          <p:cNvPicPr>
            <a:picLocks noChangeAspect="1" noChangeArrowheads="1"/>
          </p:cNvPicPr>
          <p:nvPr/>
        </p:nvPicPr>
        <p:blipFill>
          <a:blip r:embed="rId3"/>
          <a:srcRect/>
          <a:stretch>
            <a:fillRect/>
          </a:stretch>
        </p:blipFill>
        <p:spPr bwMode="auto">
          <a:xfrm>
            <a:off x="625475" y="2232025"/>
            <a:ext cx="3589338" cy="269240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Título"/>
          <p:cNvSpPr>
            <a:spLocks noGrp="1"/>
          </p:cNvSpPr>
          <p:nvPr>
            <p:ph type="title"/>
          </p:nvPr>
        </p:nvSpPr>
        <p:spPr>
          <a:xfrm>
            <a:off x="250825" y="0"/>
            <a:ext cx="5113338" cy="981075"/>
          </a:xfrm>
        </p:spPr>
        <p:txBody>
          <a:bodyPr/>
          <a:lstStyle/>
          <a:p>
            <a:pPr algn="l"/>
            <a:r>
              <a:rPr lang="es-AR" sz="2400" b="1" i="1" smtClean="0">
                <a:solidFill>
                  <a:srgbClr val="835C9A"/>
                </a:solidFill>
                <a:latin typeface="AvantGarde Bk BT"/>
              </a:rPr>
              <a:t>Bibliografía</a:t>
            </a:r>
            <a:endParaRPr lang="es-AR" sz="2400" smtClean="0"/>
          </a:p>
        </p:txBody>
      </p:sp>
      <p:pic>
        <p:nvPicPr>
          <p:cNvPr id="51202" name="Picture 2"/>
          <p:cNvPicPr>
            <a:picLocks noChangeAspect="1" noChangeArrowheads="1"/>
          </p:cNvPicPr>
          <p:nvPr/>
        </p:nvPicPr>
        <p:blipFill>
          <a:blip r:embed="rId2"/>
          <a:srcRect/>
          <a:stretch>
            <a:fillRect/>
          </a:stretch>
        </p:blipFill>
        <p:spPr bwMode="auto">
          <a:xfrm>
            <a:off x="184150" y="1143000"/>
            <a:ext cx="2371725" cy="3362325"/>
          </a:xfrm>
          <a:prstGeom prst="rect">
            <a:avLst/>
          </a:prstGeom>
          <a:noFill/>
          <a:ln w="15875">
            <a:solidFill>
              <a:srgbClr val="FFC000"/>
            </a:solidFill>
            <a:miter lim="800000"/>
            <a:headEnd/>
            <a:tailEnd/>
          </a:ln>
        </p:spPr>
      </p:pic>
      <p:pic>
        <p:nvPicPr>
          <p:cNvPr id="51203" name="Picture 3"/>
          <p:cNvPicPr>
            <a:picLocks noChangeAspect="1" noChangeArrowheads="1"/>
          </p:cNvPicPr>
          <p:nvPr/>
        </p:nvPicPr>
        <p:blipFill>
          <a:blip r:embed="rId3"/>
          <a:srcRect/>
          <a:stretch>
            <a:fillRect/>
          </a:stretch>
        </p:blipFill>
        <p:spPr bwMode="auto">
          <a:xfrm>
            <a:off x="1344613" y="3095625"/>
            <a:ext cx="2363787" cy="3357563"/>
          </a:xfrm>
          <a:prstGeom prst="rect">
            <a:avLst/>
          </a:prstGeom>
          <a:noFill/>
          <a:ln w="15875">
            <a:solidFill>
              <a:srgbClr val="FFC000"/>
            </a:solidFill>
            <a:miter lim="800000"/>
            <a:headEnd/>
            <a:tailEnd/>
          </a:ln>
        </p:spPr>
      </p:pic>
      <p:pic>
        <p:nvPicPr>
          <p:cNvPr id="51204" name="Picture 6"/>
          <p:cNvPicPr>
            <a:picLocks noChangeAspect="1" noChangeArrowheads="1"/>
          </p:cNvPicPr>
          <p:nvPr/>
        </p:nvPicPr>
        <p:blipFill>
          <a:blip r:embed="rId4"/>
          <a:srcRect/>
          <a:stretch>
            <a:fillRect/>
          </a:stretch>
        </p:blipFill>
        <p:spPr bwMode="auto">
          <a:xfrm>
            <a:off x="3509963" y="981075"/>
            <a:ext cx="2357437" cy="3357563"/>
          </a:xfrm>
          <a:prstGeom prst="rect">
            <a:avLst/>
          </a:prstGeom>
          <a:noFill/>
          <a:ln w="15875">
            <a:solidFill>
              <a:srgbClr val="FFC000"/>
            </a:solidFill>
            <a:miter lim="800000"/>
            <a:headEnd/>
            <a:tailEnd/>
          </a:ln>
        </p:spPr>
      </p:pic>
      <p:pic>
        <p:nvPicPr>
          <p:cNvPr id="51205" name="Picture 7"/>
          <p:cNvPicPr>
            <a:picLocks noChangeAspect="1" noChangeArrowheads="1"/>
          </p:cNvPicPr>
          <p:nvPr/>
        </p:nvPicPr>
        <p:blipFill>
          <a:blip r:embed="rId5"/>
          <a:srcRect/>
          <a:stretch>
            <a:fillRect/>
          </a:stretch>
        </p:blipFill>
        <p:spPr bwMode="auto">
          <a:xfrm>
            <a:off x="6516688" y="1557338"/>
            <a:ext cx="2338387" cy="3357562"/>
          </a:xfrm>
          <a:prstGeom prst="rect">
            <a:avLst/>
          </a:prstGeom>
          <a:noFill/>
          <a:ln w="15875">
            <a:solidFill>
              <a:srgbClr val="FFC000"/>
            </a:solidFill>
            <a:miter lim="800000"/>
            <a:headEnd/>
            <a:tailEnd/>
          </a:ln>
        </p:spPr>
      </p:pic>
      <p:pic>
        <p:nvPicPr>
          <p:cNvPr id="51206" name="Picture 2"/>
          <p:cNvPicPr>
            <a:picLocks noChangeAspect="1" noChangeArrowheads="1"/>
          </p:cNvPicPr>
          <p:nvPr/>
        </p:nvPicPr>
        <p:blipFill>
          <a:blip r:embed="rId6"/>
          <a:srcRect l="10417" t="21831" r="14584" b="6319"/>
          <a:stretch>
            <a:fillRect/>
          </a:stretch>
        </p:blipFill>
        <p:spPr bwMode="auto">
          <a:xfrm>
            <a:off x="4427538" y="3213100"/>
            <a:ext cx="2386012" cy="3357563"/>
          </a:xfrm>
          <a:prstGeom prst="rect">
            <a:avLst/>
          </a:prstGeom>
          <a:noFill/>
          <a:ln w="15875">
            <a:solidFill>
              <a:srgbClr val="FFC000"/>
            </a:solidFill>
            <a:miter lim="800000"/>
            <a:headEnd/>
            <a:tailEnd/>
          </a:ln>
        </p:spPr>
      </p:pic>
      <p:sp>
        <p:nvSpPr>
          <p:cNvPr id="51207" name="12 Rectángulo redondeado"/>
          <p:cNvSpPr>
            <a:spLocks noChangeArrowheads="1"/>
          </p:cNvSpPr>
          <p:nvPr/>
        </p:nvSpPr>
        <p:spPr bwMode="auto">
          <a:xfrm>
            <a:off x="4284663" y="3068638"/>
            <a:ext cx="2663825" cy="3600450"/>
          </a:xfrm>
          <a:prstGeom prst="roundRect">
            <a:avLst>
              <a:gd name="adj" fmla="val 16667"/>
            </a:avLst>
          </a:prstGeom>
          <a:solidFill>
            <a:srgbClr val="FF9966">
              <a:alpha val="16078"/>
            </a:srgbClr>
          </a:solidFill>
          <a:ln w="9525" algn="ctr">
            <a:solidFill>
              <a:schemeClr val="tx1"/>
            </a:solidFill>
            <a:round/>
            <a:headEnd/>
            <a:tailEnd/>
          </a:ln>
        </p:spPr>
        <p:txBody>
          <a:bodyPr/>
          <a:lstStyle/>
          <a:p>
            <a:endParaRPr lang="es-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Marcador de contenido"/>
          <p:cNvSpPr>
            <a:spLocks noGrp="1"/>
          </p:cNvSpPr>
          <p:nvPr>
            <p:ph idx="1"/>
          </p:nvPr>
        </p:nvSpPr>
        <p:spPr>
          <a:xfrm>
            <a:off x="828675" y="1412875"/>
            <a:ext cx="3382963" cy="4525963"/>
          </a:xfrm>
        </p:spPr>
        <p:txBody>
          <a:bodyPr/>
          <a:lstStyle/>
          <a:p>
            <a:pPr marL="0" indent="0" algn="just">
              <a:buFontTx/>
              <a:buNone/>
            </a:pPr>
            <a:r>
              <a:rPr lang="en-GB" sz="1800" u="sng" smtClean="0">
                <a:latin typeface="Calibri" pitchFamily="34" charset="0"/>
                <a:ea typeface="SimHei"/>
                <a:cs typeface="Calibri" pitchFamily="34" charset="0"/>
              </a:rPr>
              <a:t>Consultancy Meeting on the Establishment of an International Agreement on the Transboundary Movement of Scrap Metal Containing Radioactive Material (Junio 2010 - OIEA) </a:t>
            </a:r>
          </a:p>
        </p:txBody>
      </p:sp>
      <p:pic>
        <p:nvPicPr>
          <p:cNvPr id="52226" name="Picture 1" descr="J:\Walter\walter_powerpoint\Viena_2010\100CANON\IMG_0099.JPG"/>
          <p:cNvPicPr>
            <a:picLocks noChangeAspect="1" noChangeArrowheads="1"/>
          </p:cNvPicPr>
          <p:nvPr/>
        </p:nvPicPr>
        <p:blipFill>
          <a:blip r:embed="rId2"/>
          <a:srcRect/>
          <a:stretch>
            <a:fillRect/>
          </a:stretch>
        </p:blipFill>
        <p:spPr bwMode="auto">
          <a:xfrm>
            <a:off x="1042988" y="3571875"/>
            <a:ext cx="2881312" cy="2160588"/>
          </a:xfrm>
          <a:prstGeom prst="rect">
            <a:avLst/>
          </a:prstGeom>
          <a:noFill/>
          <a:ln w="25400">
            <a:solidFill>
              <a:srgbClr val="FFC000"/>
            </a:solidFill>
            <a:miter lim="800000"/>
            <a:headEnd/>
            <a:tailEnd/>
          </a:ln>
        </p:spPr>
      </p:pic>
      <p:sp>
        <p:nvSpPr>
          <p:cNvPr id="52227" name="3 Título"/>
          <p:cNvSpPr>
            <a:spLocks noGrp="1"/>
          </p:cNvSpPr>
          <p:nvPr>
            <p:ph type="title"/>
          </p:nvPr>
        </p:nvSpPr>
        <p:spPr>
          <a:xfrm>
            <a:off x="-612775" y="0"/>
            <a:ext cx="5040313" cy="981075"/>
          </a:xfrm>
        </p:spPr>
        <p:txBody>
          <a:bodyPr/>
          <a:lstStyle/>
          <a:p>
            <a:r>
              <a:rPr lang="es-AR" sz="2400" b="1" i="1" smtClean="0">
                <a:solidFill>
                  <a:srgbClr val="835C9A"/>
                </a:solidFill>
                <a:latin typeface="AvantGarde Bk BT"/>
              </a:rPr>
              <a:t>Interés internacional por presentar propuestas</a:t>
            </a:r>
            <a:endParaRPr lang="es-AR" sz="2400" smtClean="0"/>
          </a:p>
        </p:txBody>
      </p:sp>
      <p:pic>
        <p:nvPicPr>
          <p:cNvPr id="52228" name="Picture 2"/>
          <p:cNvPicPr>
            <a:picLocks noChangeAspect="1" noChangeArrowheads="1"/>
          </p:cNvPicPr>
          <p:nvPr/>
        </p:nvPicPr>
        <p:blipFill>
          <a:blip r:embed="rId3"/>
          <a:srcRect/>
          <a:stretch>
            <a:fillRect/>
          </a:stretch>
        </p:blipFill>
        <p:spPr bwMode="auto">
          <a:xfrm>
            <a:off x="4716463" y="1484313"/>
            <a:ext cx="3168650" cy="4516437"/>
          </a:xfrm>
          <a:prstGeom prst="rect">
            <a:avLst/>
          </a:prstGeom>
          <a:noFill/>
          <a:ln w="9525">
            <a:solidFill>
              <a:schemeClr val="tx1"/>
            </a:solidFill>
            <a:miter lim="800000"/>
            <a:headEnd/>
            <a:tailEnd/>
          </a:ln>
        </p:spPr>
      </p:pic>
      <p:sp>
        <p:nvSpPr>
          <p:cNvPr id="52229" name="6 Elipse"/>
          <p:cNvSpPr>
            <a:spLocks noChangeArrowheads="1"/>
          </p:cNvSpPr>
          <p:nvPr/>
        </p:nvSpPr>
        <p:spPr bwMode="auto">
          <a:xfrm>
            <a:off x="4841875" y="2479675"/>
            <a:ext cx="2898775" cy="733425"/>
          </a:xfrm>
          <a:prstGeom prst="ellipse">
            <a:avLst/>
          </a:prstGeom>
          <a:solidFill>
            <a:srgbClr val="FF0000">
              <a:alpha val="9019"/>
            </a:srgbClr>
          </a:solidFill>
          <a:ln w="9525" algn="ctr">
            <a:solidFill>
              <a:schemeClr val="tx1"/>
            </a:solidFill>
            <a:round/>
            <a:headEnd/>
            <a:tailEnd/>
          </a:ln>
        </p:spPr>
        <p:txBody>
          <a:bodyPr/>
          <a:lstStyle/>
          <a:p>
            <a:endParaRPr lang="es-AR"/>
          </a:p>
        </p:txBody>
      </p:sp>
      <p:sp>
        <p:nvSpPr>
          <p:cNvPr id="52230" name="7 Elipse"/>
          <p:cNvSpPr>
            <a:spLocks noChangeArrowheads="1"/>
          </p:cNvSpPr>
          <p:nvPr/>
        </p:nvSpPr>
        <p:spPr bwMode="auto">
          <a:xfrm>
            <a:off x="4716463" y="1471613"/>
            <a:ext cx="1584325" cy="733425"/>
          </a:xfrm>
          <a:prstGeom prst="ellipse">
            <a:avLst/>
          </a:prstGeom>
          <a:solidFill>
            <a:srgbClr val="FF0000">
              <a:alpha val="9019"/>
            </a:srgbClr>
          </a:solidFill>
          <a:ln w="9525" algn="ctr">
            <a:solidFill>
              <a:schemeClr val="tx1"/>
            </a:solidFill>
            <a:round/>
            <a:headEnd/>
            <a:tailEnd/>
          </a:ln>
        </p:spPr>
        <p:txBody>
          <a:bodyPr/>
          <a:lstStyle/>
          <a:p>
            <a:endParaRPr lang="es-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413"/>
            <a:ext cx="3827463" cy="3313112"/>
          </a:xfrm>
        </p:spPr>
        <p:txBody>
          <a:bodyPr/>
          <a:lstStyle/>
          <a:p>
            <a:pPr marL="0" indent="0" algn="just">
              <a:buFontTx/>
              <a:buNone/>
              <a:defRPr/>
            </a:pPr>
            <a:r>
              <a:rPr lang="en-GB" sz="1800" dirty="0" smtClean="0">
                <a:latin typeface="Calibri" pitchFamily="34" charset="0"/>
                <a:ea typeface="+mj-ea"/>
                <a:cs typeface="Calibri" pitchFamily="34" charset="0"/>
              </a:rPr>
              <a:t>Open-ended Meeting of Technical and Legal Experts to Develop a Non-Binding Instrument on the </a:t>
            </a:r>
            <a:r>
              <a:rPr lang="en-GB" sz="1800" dirty="0" err="1" smtClean="0">
                <a:latin typeface="Calibri" pitchFamily="34" charset="0"/>
                <a:ea typeface="+mj-ea"/>
                <a:cs typeface="Calibri" pitchFamily="34" charset="0"/>
              </a:rPr>
              <a:t>Transboundary</a:t>
            </a:r>
            <a:r>
              <a:rPr lang="en-GB" sz="1800" dirty="0" smtClean="0">
                <a:latin typeface="Calibri" pitchFamily="34" charset="0"/>
                <a:ea typeface="+mj-ea"/>
                <a:cs typeface="Calibri" pitchFamily="34" charset="0"/>
              </a:rPr>
              <a:t>  Movement of Scrap Metal that may Inadvertently Contain Radioactive Material (Julio 2011- OIEA)</a:t>
            </a:r>
            <a:endParaRPr lang="en-US" sz="1800" dirty="0" smtClean="0">
              <a:latin typeface="Calibri" pitchFamily="34" charset="0"/>
              <a:cs typeface="Calibri" pitchFamily="34" charset="0"/>
            </a:endParaRPr>
          </a:p>
        </p:txBody>
      </p:sp>
      <p:pic>
        <p:nvPicPr>
          <p:cNvPr id="53250" name="Picture 2" descr="J:\Walter\walter_powerpoint\Viena 2011\DSCF3424.JPG"/>
          <p:cNvPicPr>
            <a:picLocks noChangeAspect="1" noChangeArrowheads="1"/>
          </p:cNvPicPr>
          <p:nvPr/>
        </p:nvPicPr>
        <p:blipFill>
          <a:blip r:embed="rId2"/>
          <a:srcRect/>
          <a:stretch>
            <a:fillRect/>
          </a:stretch>
        </p:blipFill>
        <p:spPr bwMode="auto">
          <a:xfrm>
            <a:off x="755650" y="3448050"/>
            <a:ext cx="3168650" cy="2374900"/>
          </a:xfrm>
          <a:prstGeom prst="rect">
            <a:avLst/>
          </a:prstGeom>
          <a:noFill/>
          <a:ln w="25400">
            <a:solidFill>
              <a:srgbClr val="FFC000"/>
            </a:solidFill>
            <a:miter lim="800000"/>
            <a:headEnd/>
            <a:tailEnd/>
          </a:ln>
        </p:spPr>
      </p:pic>
      <p:sp>
        <p:nvSpPr>
          <p:cNvPr id="53251" name="3 Título"/>
          <p:cNvSpPr>
            <a:spLocks noGrp="1"/>
          </p:cNvSpPr>
          <p:nvPr>
            <p:ph type="title"/>
          </p:nvPr>
        </p:nvSpPr>
        <p:spPr>
          <a:xfrm>
            <a:off x="-612775" y="0"/>
            <a:ext cx="5040313" cy="981075"/>
          </a:xfrm>
        </p:spPr>
        <p:txBody>
          <a:bodyPr/>
          <a:lstStyle/>
          <a:p>
            <a:r>
              <a:rPr lang="es-AR" sz="2400" b="1" i="1" smtClean="0">
                <a:solidFill>
                  <a:srgbClr val="835C9A"/>
                </a:solidFill>
                <a:latin typeface="AvantGarde Bk BT"/>
              </a:rPr>
              <a:t>Interés internacional por presentar propuestas</a:t>
            </a:r>
            <a:endParaRPr lang="es-AR" sz="2400" smtClean="0"/>
          </a:p>
        </p:txBody>
      </p:sp>
      <p:pic>
        <p:nvPicPr>
          <p:cNvPr id="53252" name="Picture 2" descr="J:\Walter\walter_powerpoint\Viena 2012\DSCF5860.JPG"/>
          <p:cNvPicPr>
            <a:picLocks noChangeAspect="1" noChangeArrowheads="1"/>
          </p:cNvPicPr>
          <p:nvPr/>
        </p:nvPicPr>
        <p:blipFill>
          <a:blip r:embed="rId3"/>
          <a:srcRect/>
          <a:stretch>
            <a:fillRect/>
          </a:stretch>
        </p:blipFill>
        <p:spPr bwMode="auto">
          <a:xfrm>
            <a:off x="4932363" y="3448050"/>
            <a:ext cx="3240087" cy="2430463"/>
          </a:xfrm>
          <a:prstGeom prst="rect">
            <a:avLst/>
          </a:prstGeom>
          <a:noFill/>
          <a:ln w="25400">
            <a:solidFill>
              <a:srgbClr val="FFC000"/>
            </a:solidFill>
            <a:miter lim="800000"/>
            <a:headEnd/>
            <a:tailEnd/>
          </a:ln>
        </p:spPr>
      </p:pic>
      <p:sp>
        <p:nvSpPr>
          <p:cNvPr id="7" name="2 Marcador de contenido"/>
          <p:cNvSpPr txBox="1">
            <a:spLocks/>
          </p:cNvSpPr>
          <p:nvPr/>
        </p:nvSpPr>
        <p:spPr bwMode="auto">
          <a:xfrm>
            <a:off x="4643438" y="1268413"/>
            <a:ext cx="4105275" cy="2438400"/>
          </a:xfrm>
          <a:prstGeom prst="rect">
            <a:avLst/>
          </a:prstGeom>
          <a:noFill/>
          <a:ln w="9525">
            <a:noFill/>
            <a:miter lim="800000"/>
            <a:headEnd/>
            <a:tailEnd/>
          </a:ln>
          <a:effectLst/>
        </p:spPr>
        <p:txBody>
          <a:bodyPr/>
          <a:lstStyle/>
          <a:p>
            <a:pPr algn="just" eaLnBrk="0" hangingPunct="0">
              <a:spcBef>
                <a:spcPct val="20000"/>
              </a:spcBef>
              <a:defRPr/>
            </a:pPr>
            <a:r>
              <a:rPr lang="en-GB" b="0" kern="0" dirty="0">
                <a:latin typeface="Calibri" pitchFamily="34" charset="0"/>
                <a:ea typeface="Calibri" pitchFamily="34" charset="0"/>
                <a:cs typeface="Calibri" pitchFamily="34" charset="0"/>
              </a:rPr>
              <a:t>2</a:t>
            </a:r>
            <a:r>
              <a:rPr lang="en-GB" b="0" kern="0" baseline="30000" dirty="0">
                <a:latin typeface="Calibri" pitchFamily="34" charset="0"/>
                <a:ea typeface="Calibri" pitchFamily="34" charset="0"/>
                <a:cs typeface="Calibri" pitchFamily="34" charset="0"/>
              </a:rPr>
              <a:t>nd</a:t>
            </a:r>
            <a:r>
              <a:rPr lang="en-GB" b="0" kern="0" dirty="0">
                <a:latin typeface="Calibri" pitchFamily="34" charset="0"/>
                <a:ea typeface="Calibri" pitchFamily="34" charset="0"/>
                <a:cs typeface="Calibri" pitchFamily="34" charset="0"/>
              </a:rPr>
              <a:t> Open-ended Meeting of Technical and Legal Experts to Develop a Non-Binding Instrument on the </a:t>
            </a:r>
            <a:r>
              <a:rPr lang="en-GB" b="0" kern="0" dirty="0" err="1">
                <a:latin typeface="Calibri" pitchFamily="34" charset="0"/>
                <a:ea typeface="Calibri" pitchFamily="34" charset="0"/>
                <a:cs typeface="Calibri" pitchFamily="34" charset="0"/>
              </a:rPr>
              <a:t>Transboundary</a:t>
            </a:r>
            <a:r>
              <a:rPr lang="en-GB" b="0" kern="0" dirty="0">
                <a:latin typeface="Calibri" pitchFamily="34" charset="0"/>
                <a:ea typeface="Calibri" pitchFamily="34" charset="0"/>
                <a:cs typeface="Calibri" pitchFamily="34" charset="0"/>
              </a:rPr>
              <a:t>  Movement of Scrap Metal that may Inadvertently Contain Radioactive Material (</a:t>
            </a:r>
            <a:r>
              <a:rPr lang="en-GB" b="0" kern="0" dirty="0" err="1">
                <a:latin typeface="Calibri" pitchFamily="34" charset="0"/>
                <a:ea typeface="Calibri" pitchFamily="34" charset="0"/>
                <a:cs typeface="Calibri" pitchFamily="34" charset="0"/>
              </a:rPr>
              <a:t>Enero</a:t>
            </a:r>
            <a:r>
              <a:rPr lang="en-GB" b="0" kern="0" dirty="0">
                <a:latin typeface="Calibri" pitchFamily="34" charset="0"/>
                <a:ea typeface="Calibri" pitchFamily="34" charset="0"/>
                <a:cs typeface="Calibri" pitchFamily="34" charset="0"/>
              </a:rPr>
              <a:t> 2012 - OIEA)</a:t>
            </a:r>
            <a:endParaRPr lang="en-US" b="0" kern="0" dirty="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Marcador de contenido"/>
          <p:cNvSpPr>
            <a:spLocks noGrp="1"/>
          </p:cNvSpPr>
          <p:nvPr>
            <p:ph idx="1"/>
          </p:nvPr>
        </p:nvSpPr>
        <p:spPr>
          <a:xfrm>
            <a:off x="457200" y="1268413"/>
            <a:ext cx="8229600" cy="4525962"/>
          </a:xfrm>
        </p:spPr>
        <p:txBody>
          <a:bodyPr/>
          <a:lstStyle/>
          <a:p>
            <a:pPr algn="just"/>
            <a:r>
              <a:rPr lang="en-US" sz="2400" smtClean="0">
                <a:latin typeface="Calibri" pitchFamily="34" charset="0"/>
                <a:ea typeface="Calibri" pitchFamily="34" charset="0"/>
                <a:cs typeface="Calibri" pitchFamily="34" charset="0"/>
              </a:rPr>
              <a:t>Esto demuestra que el proyecto impulsado  por el FORO se encuentra </a:t>
            </a:r>
            <a:r>
              <a:rPr lang="en-US" sz="2400" u="sng" smtClean="0">
                <a:solidFill>
                  <a:srgbClr val="FF0000"/>
                </a:solidFill>
                <a:latin typeface="Calibri" pitchFamily="34" charset="0"/>
                <a:ea typeface="Calibri" pitchFamily="34" charset="0"/>
                <a:cs typeface="Calibri" pitchFamily="34" charset="0"/>
              </a:rPr>
              <a:t>totalmente alineado con el interés internacional en establecer un alto estándar en este problema</a:t>
            </a:r>
            <a:r>
              <a:rPr lang="en-US" sz="2400" smtClean="0">
                <a:latin typeface="Calibri" pitchFamily="34" charset="0"/>
                <a:ea typeface="Calibri" pitchFamily="34" charset="0"/>
                <a:cs typeface="Calibri" pitchFamily="34" charset="0"/>
              </a:rPr>
              <a:t>, y lo demuestra a través de la vigencia de sus recomendaciones.</a:t>
            </a:r>
          </a:p>
          <a:p>
            <a:pPr algn="just"/>
            <a:endParaRPr lang="en-US" sz="2400" smtClean="0">
              <a:latin typeface="Calibri" pitchFamily="34" charset="0"/>
              <a:ea typeface="Calibri" pitchFamily="34" charset="0"/>
              <a:cs typeface="Calibri" pitchFamily="34" charset="0"/>
            </a:endParaRPr>
          </a:p>
          <a:p>
            <a:pPr algn="just"/>
            <a:r>
              <a:rPr lang="en-US" sz="2400" smtClean="0">
                <a:latin typeface="Calibri" pitchFamily="34" charset="0"/>
                <a:ea typeface="Calibri" pitchFamily="34" charset="0"/>
                <a:cs typeface="Calibri" pitchFamily="34" charset="0"/>
              </a:rPr>
              <a:t>Asimismo realizar documentos </a:t>
            </a:r>
            <a:r>
              <a:rPr lang="en-US" sz="2400" u="sng" smtClean="0">
                <a:solidFill>
                  <a:srgbClr val="FF0000"/>
                </a:solidFill>
                <a:latin typeface="Calibri" pitchFamily="34" charset="0"/>
                <a:ea typeface="Calibri" pitchFamily="34" charset="0"/>
                <a:cs typeface="Calibri" pitchFamily="34" charset="0"/>
              </a:rPr>
              <a:t>teniendo en cuenta las realidades regionales, por expertos de los países miembros del FORO,</a:t>
            </a:r>
            <a:r>
              <a:rPr lang="en-US" sz="2400" smtClean="0">
                <a:latin typeface="Calibri" pitchFamily="34" charset="0"/>
                <a:ea typeface="Calibri" pitchFamily="34" charset="0"/>
                <a:cs typeface="Calibri" pitchFamily="34" charset="0"/>
              </a:rPr>
              <a:t> estimula la participación regional y permitirá ciertamente, extenderlos a otros países de la región.</a:t>
            </a:r>
          </a:p>
        </p:txBody>
      </p:sp>
      <p:sp>
        <p:nvSpPr>
          <p:cNvPr id="54274" name="3 Título"/>
          <p:cNvSpPr>
            <a:spLocks noGrp="1"/>
          </p:cNvSpPr>
          <p:nvPr>
            <p:ph type="title"/>
          </p:nvPr>
        </p:nvSpPr>
        <p:spPr>
          <a:xfrm>
            <a:off x="-612775" y="0"/>
            <a:ext cx="5040313" cy="981075"/>
          </a:xfrm>
        </p:spPr>
        <p:txBody>
          <a:bodyPr/>
          <a:lstStyle/>
          <a:p>
            <a:r>
              <a:rPr lang="es-AR" sz="2400" b="1" i="1" smtClean="0">
                <a:solidFill>
                  <a:srgbClr val="835C9A"/>
                </a:solidFill>
                <a:latin typeface="AvantGarde Bk BT"/>
              </a:rPr>
              <a:t>Interés internacional por presentar propuestas</a:t>
            </a:r>
            <a:endParaRPr lang="es-AR"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Título"/>
          <p:cNvSpPr>
            <a:spLocks noGrp="1"/>
          </p:cNvSpPr>
          <p:nvPr>
            <p:ph type="title"/>
          </p:nvPr>
        </p:nvSpPr>
        <p:spPr>
          <a:xfrm>
            <a:off x="0" y="0"/>
            <a:ext cx="3322638" cy="981075"/>
          </a:xfrm>
        </p:spPr>
        <p:txBody>
          <a:bodyPr/>
          <a:lstStyle/>
          <a:p>
            <a:r>
              <a:rPr lang="es-AR" sz="2400" b="1" i="1" smtClean="0">
                <a:solidFill>
                  <a:srgbClr val="835C9A"/>
                </a:solidFill>
                <a:latin typeface="AvantGarde Bk BT"/>
              </a:rPr>
              <a:t>La misión del FORO</a:t>
            </a:r>
            <a:r>
              <a:rPr lang="es-ES" sz="2400" b="1" i="1" smtClean="0">
                <a:solidFill>
                  <a:srgbClr val="835C9A"/>
                </a:solidFill>
                <a:latin typeface="AvantGarde Bk BT"/>
              </a:rPr>
              <a:t/>
            </a:r>
            <a:br>
              <a:rPr lang="es-ES" sz="2400" b="1" i="1" smtClean="0">
                <a:solidFill>
                  <a:srgbClr val="835C9A"/>
                </a:solidFill>
                <a:latin typeface="AvantGarde Bk BT"/>
              </a:rPr>
            </a:br>
            <a:endParaRPr lang="es-AR" sz="2400" b="1" smtClean="0"/>
          </a:p>
        </p:txBody>
      </p:sp>
      <p:sp>
        <p:nvSpPr>
          <p:cNvPr id="17410" name="Rectangle 3"/>
          <p:cNvSpPr>
            <a:spLocks noChangeArrowheads="1"/>
          </p:cNvSpPr>
          <p:nvPr/>
        </p:nvSpPr>
        <p:spPr bwMode="auto">
          <a:xfrm>
            <a:off x="1403350" y="5149850"/>
            <a:ext cx="5834063" cy="561975"/>
          </a:xfrm>
          <a:prstGeom prst="rect">
            <a:avLst/>
          </a:prstGeom>
          <a:noFill/>
          <a:ln w="9525" algn="ctr">
            <a:noFill/>
            <a:miter lim="800000"/>
            <a:headEnd/>
            <a:tailEnd/>
          </a:ln>
        </p:spPr>
        <p:txBody>
          <a:bodyPr>
            <a:spAutoFit/>
          </a:bodyPr>
          <a:lstStyle/>
          <a:p>
            <a:pPr algn="ctr" eaLnBrk="0" hangingPunct="0">
              <a:lnSpc>
                <a:spcPct val="130000"/>
              </a:lnSpc>
              <a:spcBef>
                <a:spcPct val="20000"/>
              </a:spcBef>
              <a:buClr>
                <a:srgbClr val="990099"/>
              </a:buClr>
              <a:buSzPct val="75000"/>
            </a:pPr>
            <a:r>
              <a:rPr lang="es-ES_tradnl" sz="2400" i="1">
                <a:solidFill>
                  <a:srgbClr val="835C9A"/>
                </a:solidFill>
                <a:latin typeface="AvantGarde"/>
              </a:rPr>
              <a:t>Nuestro  idioma:</a:t>
            </a:r>
            <a:r>
              <a:rPr lang="es-ES_tradnl" sz="2000" i="1">
                <a:solidFill>
                  <a:srgbClr val="835C9A"/>
                </a:solidFill>
                <a:latin typeface="AvantGarde"/>
              </a:rPr>
              <a:t>   </a:t>
            </a:r>
            <a:r>
              <a:rPr lang="es-ES_tradnl" sz="2600" i="1">
                <a:solidFill>
                  <a:srgbClr val="FF0000"/>
                </a:solidFill>
                <a:latin typeface="AvantGarde"/>
              </a:rPr>
              <a:t>Español</a:t>
            </a:r>
          </a:p>
        </p:txBody>
      </p:sp>
      <p:sp>
        <p:nvSpPr>
          <p:cNvPr id="17411" name="Rectangle 10"/>
          <p:cNvSpPr>
            <a:spLocks noChangeArrowheads="1"/>
          </p:cNvSpPr>
          <p:nvPr/>
        </p:nvSpPr>
        <p:spPr bwMode="auto">
          <a:xfrm>
            <a:off x="395288" y="1700213"/>
            <a:ext cx="8424862" cy="3241675"/>
          </a:xfrm>
          <a:prstGeom prst="rect">
            <a:avLst/>
          </a:prstGeom>
          <a:noFill/>
          <a:ln w="9525">
            <a:noFill/>
            <a:miter lim="800000"/>
            <a:headEnd/>
            <a:tailEnd/>
          </a:ln>
        </p:spPr>
        <p:txBody>
          <a:bodyPr/>
          <a:lstStyle/>
          <a:p>
            <a:pPr marL="342900" indent="-342900" algn="just" eaLnBrk="0" hangingPunct="0">
              <a:lnSpc>
                <a:spcPct val="130000"/>
              </a:lnSpc>
              <a:spcBef>
                <a:spcPct val="20000"/>
              </a:spcBef>
              <a:buClr>
                <a:srgbClr val="835C9A"/>
              </a:buClr>
              <a:buSzPct val="80000"/>
              <a:buFont typeface="Wingdings" pitchFamily="2" charset="2"/>
              <a:buChar char="v"/>
            </a:pPr>
            <a:r>
              <a:rPr lang="es-ES" sz="2000" i="1">
                <a:solidFill>
                  <a:srgbClr val="808080"/>
                </a:solidFill>
                <a:latin typeface="AvantGarde Bk BT"/>
              </a:rPr>
              <a:t>Promover la seguridad</a:t>
            </a:r>
          </a:p>
          <a:p>
            <a:pPr marL="342900" indent="-342900" algn="just" eaLnBrk="0" hangingPunct="0">
              <a:lnSpc>
                <a:spcPct val="130000"/>
              </a:lnSpc>
              <a:spcBef>
                <a:spcPct val="20000"/>
              </a:spcBef>
              <a:buClr>
                <a:srgbClr val="835C9A"/>
              </a:buClr>
              <a:buSzPct val="80000"/>
              <a:buFont typeface="Wingdings" pitchFamily="2" charset="2"/>
              <a:buChar char="v"/>
            </a:pPr>
            <a:r>
              <a:rPr lang="es-AR" sz="2000" i="1">
                <a:solidFill>
                  <a:srgbClr val="808080"/>
                </a:solidFill>
                <a:latin typeface="AvantGarde Bk BT"/>
              </a:rPr>
              <a:t>Fomentar el intercambio de información</a:t>
            </a:r>
            <a:endParaRPr lang="es-ES_tradnl" sz="2000" i="1">
              <a:solidFill>
                <a:srgbClr val="808080"/>
              </a:solidFill>
              <a:latin typeface="AvantGarde Bk BT"/>
            </a:endParaRPr>
          </a:p>
          <a:p>
            <a:pPr marL="342900" indent="-342900" algn="just" eaLnBrk="0" hangingPunct="0">
              <a:lnSpc>
                <a:spcPct val="130000"/>
              </a:lnSpc>
              <a:spcBef>
                <a:spcPct val="20000"/>
              </a:spcBef>
              <a:buClr>
                <a:srgbClr val="835C9A"/>
              </a:buClr>
              <a:buSzPct val="80000"/>
              <a:buFont typeface="Wingdings" pitchFamily="2" charset="2"/>
              <a:buChar char="v"/>
            </a:pPr>
            <a:r>
              <a:rPr lang="es-ES" sz="2000" i="1">
                <a:solidFill>
                  <a:srgbClr val="808080"/>
                </a:solidFill>
                <a:latin typeface="AvantGarde Bk BT"/>
              </a:rPr>
              <a:t>Compartir conocimiento y desarrollar proyectos de interés común</a:t>
            </a:r>
          </a:p>
          <a:p>
            <a:pPr marL="342900" indent="-342900" algn="just" eaLnBrk="0" hangingPunct="0">
              <a:lnSpc>
                <a:spcPct val="130000"/>
              </a:lnSpc>
              <a:spcBef>
                <a:spcPct val="20000"/>
              </a:spcBef>
              <a:buClr>
                <a:srgbClr val="835C9A"/>
              </a:buClr>
              <a:buSzPct val="80000"/>
              <a:buFont typeface="Wingdings" pitchFamily="2" charset="2"/>
              <a:buChar char="v"/>
            </a:pPr>
            <a:r>
              <a:rPr lang="es-ES" sz="2000" i="1">
                <a:solidFill>
                  <a:srgbClr val="808080"/>
                </a:solidFill>
                <a:latin typeface="AvantGarde Bk BT"/>
              </a:rPr>
              <a:t>Armonizar prácticas reguladoras</a:t>
            </a:r>
          </a:p>
          <a:p>
            <a:pPr marL="342900" indent="-342900" algn="just" eaLnBrk="0" hangingPunct="0">
              <a:lnSpc>
                <a:spcPct val="130000"/>
              </a:lnSpc>
              <a:spcBef>
                <a:spcPct val="20000"/>
              </a:spcBef>
              <a:buClr>
                <a:srgbClr val="835C9A"/>
              </a:buClr>
              <a:buSzPct val="80000"/>
              <a:buFont typeface="Wingdings" pitchFamily="2" charset="2"/>
              <a:buChar char="v"/>
            </a:pPr>
            <a:r>
              <a:rPr lang="es-ES" sz="2000" i="1">
                <a:solidFill>
                  <a:srgbClr val="808080"/>
                </a:solidFill>
                <a:latin typeface="AvantGarde Bk BT"/>
              </a:rPr>
              <a:t>Establecer relaciones con organismos nacionales, regionales e internacionales para el logro de nuestros objetivos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2 Marcador de contenido"/>
          <p:cNvSpPr>
            <a:spLocks noGrp="1"/>
          </p:cNvSpPr>
          <p:nvPr>
            <p:ph idx="1"/>
          </p:nvPr>
        </p:nvSpPr>
        <p:spPr>
          <a:xfrm>
            <a:off x="457200" y="1268413"/>
            <a:ext cx="8229600" cy="4525962"/>
          </a:xfrm>
        </p:spPr>
        <p:txBody>
          <a:bodyPr/>
          <a:lstStyle/>
          <a:p>
            <a:pPr algn="just"/>
            <a:r>
              <a:rPr lang="en-US" sz="2400" u="sng" smtClean="0">
                <a:latin typeface="Calibri" pitchFamily="34" charset="0"/>
                <a:ea typeface="Calibri" pitchFamily="34" charset="0"/>
                <a:cs typeface="Calibri" pitchFamily="34" charset="0"/>
              </a:rPr>
              <a:t>Luego de la aprobación del texto del proyecto, los documentos se pondrán a disposición de todos aquellos interesados en el tema, a través de la página del FORO.</a:t>
            </a:r>
          </a:p>
          <a:p>
            <a:pPr algn="just">
              <a:buFontTx/>
              <a:buNone/>
            </a:pPr>
            <a:endParaRPr lang="en-US" sz="2400" u="sng" smtClean="0">
              <a:latin typeface="Calibri" pitchFamily="34" charset="0"/>
              <a:ea typeface="Calibri" pitchFamily="34" charset="0"/>
              <a:cs typeface="Calibri" pitchFamily="34" charset="0"/>
            </a:endParaRPr>
          </a:p>
          <a:p>
            <a:pPr algn="just"/>
            <a:r>
              <a:rPr lang="en-US" sz="2400" smtClean="0">
                <a:latin typeface="Calibri" pitchFamily="34" charset="0"/>
                <a:ea typeface="Calibri" pitchFamily="34" charset="0"/>
                <a:cs typeface="Calibri" pitchFamily="34" charset="0"/>
              </a:rPr>
              <a:t>Existe un alto interés en transformar este trabajo en un documento Técnico del OIEA, (TECDOC) que pasará a formar parte de los que se encuentran vinculados a esta problemática.</a:t>
            </a:r>
          </a:p>
        </p:txBody>
      </p:sp>
      <p:sp>
        <p:nvSpPr>
          <p:cNvPr id="55298" name="3 Título"/>
          <p:cNvSpPr>
            <a:spLocks noGrp="1"/>
          </p:cNvSpPr>
          <p:nvPr>
            <p:ph type="title"/>
          </p:nvPr>
        </p:nvSpPr>
        <p:spPr>
          <a:xfrm>
            <a:off x="-612775" y="0"/>
            <a:ext cx="5040313" cy="981075"/>
          </a:xfrm>
        </p:spPr>
        <p:txBody>
          <a:bodyPr/>
          <a:lstStyle/>
          <a:p>
            <a:r>
              <a:rPr lang="es-AR" sz="2400" b="1" i="1" smtClean="0">
                <a:solidFill>
                  <a:srgbClr val="835C9A"/>
                </a:solidFill>
                <a:latin typeface="AvantGarde Bk BT"/>
              </a:rPr>
              <a:t>El resultado</a:t>
            </a:r>
            <a:endParaRPr lang="es-AR"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2996952"/>
            <a:ext cx="7344816" cy="707886"/>
          </a:xfrm>
          <a:prstGeom prst="rect">
            <a:avLst/>
          </a:prstGeom>
          <a:noFill/>
        </p:spPr>
        <p:txBody>
          <a:bodyPr>
            <a:spAutoFit/>
          </a:bodyPr>
          <a:lstStyle/>
          <a:p>
            <a:pPr algn="ctr">
              <a:defRPr/>
            </a:pPr>
            <a:r>
              <a:rPr lang="es-AR"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 por su atención</a:t>
            </a:r>
            <a:endParaRPr lang="es-AR"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El proyecto</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4" name="4 Título"/>
          <p:cNvSpPr txBox="1">
            <a:spLocks/>
          </p:cNvSpPr>
          <p:nvPr/>
        </p:nvSpPr>
        <p:spPr bwMode="auto">
          <a:xfrm>
            <a:off x="971600" y="1340768"/>
            <a:ext cx="7272808" cy="1008112"/>
          </a:xfrm>
          <a:prstGeom prst="rect">
            <a:avLst/>
          </a:prstGeom>
          <a:solidFill>
            <a:srgbClr val="FFDF79">
              <a:alpha val="59000"/>
            </a:srgbClr>
          </a:solidFill>
          <a:ln w="9525">
            <a:noFill/>
            <a:miter lim="800000"/>
            <a:headEnd/>
            <a:tailEnd/>
          </a:ln>
          <a:effectLst>
            <a:outerShdw blurRad="520700" dir="5400000" sx="147000" sy="147000" algn="ctr" rotWithShape="0">
              <a:srgbClr val="FFC000">
                <a:alpha val="44000"/>
              </a:srgbClr>
            </a:outerShdw>
          </a:effectLst>
          <a:scene3d>
            <a:camera prst="orthographicFront"/>
            <a:lightRig rig="chilly" dir="t"/>
          </a:scene3d>
          <a:sp3d extrusionH="101600">
            <a:bevelT w="50800"/>
            <a:bevelB w="38100" h="127000"/>
            <a:extrusionClr>
              <a:srgbClr val="00B050"/>
            </a:extrusionClr>
          </a:sp3d>
        </p:spPr>
        <p:txBody>
          <a:bodyPr anchor="ctr">
            <a:spAutoFit/>
          </a:bodyPr>
          <a:lstStyle/>
          <a:p>
            <a:pPr algn="ctr" eaLnBrk="0" hangingPunct="0">
              <a:defRPr/>
            </a:pPr>
            <a:r>
              <a:rPr lang="es-ES_tradnl" sz="2000" kern="0" dirty="0">
                <a:latin typeface="+mj-lt"/>
                <a:ea typeface="+mj-ea"/>
                <a:cs typeface="+mj-cs"/>
              </a:rPr>
              <a:t>“Estrategia para la prevención, detección y respuesta frente a la presencia inadvertida de material radiactivo en el reciclado de metales y otros procesos asociados.”</a:t>
            </a:r>
            <a:endParaRPr lang="es-AR" sz="2000" kern="0" dirty="0">
              <a:latin typeface="+mj-lt"/>
              <a:ea typeface="+mj-ea"/>
              <a:cs typeface="+mj-cs"/>
            </a:endParaRPr>
          </a:p>
        </p:txBody>
      </p:sp>
      <p:pic>
        <p:nvPicPr>
          <p:cNvPr id="5" name="Picture 2" descr="C:\Users\walter\Desktop\FORO ARGENTINA\Video_FORO\IMG_0N067.JPG"/>
          <p:cNvPicPr>
            <a:picLocks noChangeAspect="1" noChangeArrowheads="1"/>
          </p:cNvPicPr>
          <p:nvPr/>
        </p:nvPicPr>
        <p:blipFill>
          <a:blip r:embed="rId2"/>
          <a:srcRect l="13958" t="6868" r="2009" b="6009"/>
          <a:stretch>
            <a:fillRect/>
          </a:stretch>
        </p:blipFill>
        <p:spPr bwMode="auto">
          <a:xfrm>
            <a:off x="6062663" y="3860800"/>
            <a:ext cx="2822575" cy="1879600"/>
          </a:xfrm>
          <a:prstGeom prst="rect">
            <a:avLst/>
          </a:prstGeom>
          <a:noFill/>
          <a:ln w="25400">
            <a:solidFill>
              <a:srgbClr val="7030A0"/>
            </a:solidFill>
            <a:miter lim="800000"/>
            <a:headEnd/>
            <a:tailEnd/>
          </a:ln>
          <a:effectLst>
            <a:outerShdw blurRad="762000" dist="127000" dir="5400000" algn="ctr" rotWithShape="0">
              <a:srgbClr val="009900">
                <a:alpha val="40000"/>
              </a:srgbClr>
            </a:outerShdw>
          </a:effectLst>
        </p:spPr>
      </p:pic>
      <p:pic>
        <p:nvPicPr>
          <p:cNvPr id="6" name="5 Imagen" descr="DSCF3719.JPG"/>
          <p:cNvPicPr>
            <a:picLocks noChangeAspect="1"/>
          </p:cNvPicPr>
          <p:nvPr/>
        </p:nvPicPr>
        <p:blipFill>
          <a:blip r:embed="rId3"/>
          <a:srcRect l="4939"/>
          <a:stretch>
            <a:fillRect/>
          </a:stretch>
        </p:blipFill>
        <p:spPr>
          <a:xfrm>
            <a:off x="3132138" y="3195638"/>
            <a:ext cx="2824162" cy="1968500"/>
          </a:xfrm>
          <a:prstGeom prst="rect">
            <a:avLst/>
          </a:prstGeom>
          <a:ln w="25400">
            <a:solidFill>
              <a:srgbClr val="7030A0"/>
            </a:solidFill>
          </a:ln>
          <a:effectLst>
            <a:outerShdw blurRad="762000" dist="50800" dir="5400000" algn="ctr" rotWithShape="0">
              <a:srgbClr val="009900">
                <a:alpha val="40000"/>
              </a:srgbClr>
            </a:outerShdw>
          </a:effectLst>
        </p:spPr>
      </p:pic>
      <p:grpSp>
        <p:nvGrpSpPr>
          <p:cNvPr id="18437" name="6 Grupo"/>
          <p:cNvGrpSpPr>
            <a:grpSpLocks/>
          </p:cNvGrpSpPr>
          <p:nvPr/>
        </p:nvGrpSpPr>
        <p:grpSpPr bwMode="auto">
          <a:xfrm>
            <a:off x="212725" y="2565400"/>
            <a:ext cx="2819400" cy="1951038"/>
            <a:chOff x="212725" y="2974975"/>
            <a:chExt cx="2846388" cy="1966913"/>
          </a:xfrm>
        </p:grpSpPr>
        <p:pic>
          <p:nvPicPr>
            <p:cNvPr id="8" name="Picture 23"/>
            <p:cNvPicPr>
              <a:picLocks noChangeAspect="1" noChangeArrowheads="1"/>
            </p:cNvPicPr>
            <p:nvPr/>
          </p:nvPicPr>
          <p:blipFill>
            <a:blip r:embed="rId4"/>
            <a:srcRect l="2222" r="4444"/>
            <a:stretch>
              <a:fillRect/>
            </a:stretch>
          </p:blipFill>
          <p:spPr bwMode="auto">
            <a:xfrm>
              <a:off x="212725" y="2974975"/>
              <a:ext cx="2846388" cy="1966913"/>
            </a:xfrm>
            <a:prstGeom prst="rect">
              <a:avLst/>
            </a:prstGeom>
            <a:noFill/>
            <a:ln w="25400" algn="ctr">
              <a:solidFill>
                <a:srgbClr val="7030A0"/>
              </a:solidFill>
              <a:miter lim="800000"/>
              <a:headEnd/>
              <a:tailEnd/>
            </a:ln>
            <a:effectLst>
              <a:outerShdw blurRad="762000" dist="50800" dir="5400000" algn="ctr" rotWithShape="0">
                <a:srgbClr val="009900">
                  <a:alpha val="40000"/>
                </a:srgbClr>
              </a:outerShdw>
            </a:effectLst>
          </p:spPr>
        </p:pic>
        <p:pic>
          <p:nvPicPr>
            <p:cNvPr id="18439" name="Picture 1" descr="C:\Users\walter\Desktop\Imagen3.png"/>
            <p:cNvPicPr>
              <a:picLocks noChangeAspect="1" noChangeArrowheads="1"/>
            </p:cNvPicPr>
            <p:nvPr/>
          </p:nvPicPr>
          <p:blipFill>
            <a:blip r:embed="rId5"/>
            <a:srcRect/>
            <a:stretch>
              <a:fillRect/>
            </a:stretch>
          </p:blipFill>
          <p:spPr bwMode="auto">
            <a:xfrm>
              <a:off x="1259632" y="3933056"/>
              <a:ext cx="292974" cy="3033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3 Título"/>
          <p:cNvSpPr>
            <a:spLocks noGrp="1"/>
          </p:cNvSpPr>
          <p:nvPr>
            <p:ph type="title"/>
          </p:nvPr>
        </p:nvSpPr>
        <p:spPr>
          <a:xfrm>
            <a:off x="-46038" y="0"/>
            <a:ext cx="3322638" cy="981075"/>
          </a:xfrm>
        </p:spPr>
        <p:txBody>
          <a:bodyPr/>
          <a:lstStyle/>
          <a:p>
            <a:r>
              <a:rPr lang="es-AR" sz="2400" b="1" i="1" smtClean="0">
                <a:solidFill>
                  <a:srgbClr val="835C9A"/>
                </a:solidFill>
                <a:latin typeface="AvantGarde Bk BT"/>
              </a:rPr>
              <a:t>El problema actual</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19458" name="2 Marcador de contenido"/>
          <p:cNvSpPr>
            <a:spLocks noGrp="1"/>
          </p:cNvSpPr>
          <p:nvPr>
            <p:ph idx="1"/>
          </p:nvPr>
        </p:nvSpPr>
        <p:spPr>
          <a:xfrm>
            <a:off x="457200" y="1268413"/>
            <a:ext cx="8229600" cy="4525962"/>
          </a:xfrm>
        </p:spPr>
        <p:txBody>
          <a:bodyPr/>
          <a:lstStyle/>
          <a:p>
            <a:pPr marL="0" indent="0" algn="just">
              <a:spcBef>
                <a:spcPct val="50000"/>
              </a:spcBef>
              <a:buFontTx/>
              <a:buNone/>
            </a:pPr>
            <a:r>
              <a:rPr lang="es-MX" sz="2400" smtClean="0">
                <a:latin typeface="Calibri" pitchFamily="34" charset="0"/>
                <a:ea typeface="Calibri" pitchFamily="34" charset="0"/>
                <a:cs typeface="Calibri" pitchFamily="34" charset="0"/>
              </a:rPr>
              <a:t>Los equipos que utilizan material radiactivo, se encuentran formando parte de estructuras metálicas, las cuales al final de su vida útil podrían terminar siendo tratadas como chatarra.</a:t>
            </a:r>
          </a:p>
        </p:txBody>
      </p:sp>
      <p:pic>
        <p:nvPicPr>
          <p:cNvPr id="19459" name="Picture 4" descr="D:\TRUPPA-PERU\TRUPPA-PERU-006.jpg"/>
          <p:cNvPicPr>
            <a:picLocks noChangeAspect="1" noChangeArrowheads="1"/>
          </p:cNvPicPr>
          <p:nvPr/>
        </p:nvPicPr>
        <p:blipFill>
          <a:blip r:embed="rId2">
            <a:lum bright="12000"/>
          </a:blip>
          <a:srcRect/>
          <a:stretch>
            <a:fillRect/>
          </a:stretch>
        </p:blipFill>
        <p:spPr bwMode="auto">
          <a:xfrm>
            <a:off x="3492500" y="3068638"/>
            <a:ext cx="2519363" cy="324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3 Título"/>
          <p:cNvSpPr>
            <a:spLocks noGrp="1"/>
          </p:cNvSpPr>
          <p:nvPr>
            <p:ph type="title"/>
          </p:nvPr>
        </p:nvSpPr>
        <p:spPr>
          <a:xfrm>
            <a:off x="34925" y="0"/>
            <a:ext cx="3322638" cy="981075"/>
          </a:xfrm>
        </p:spPr>
        <p:txBody>
          <a:bodyPr/>
          <a:lstStyle/>
          <a:p>
            <a:r>
              <a:rPr lang="es-AR" sz="2400" b="1" i="1" smtClean="0">
                <a:solidFill>
                  <a:srgbClr val="835C9A"/>
                </a:solidFill>
                <a:latin typeface="AvantGarde Bk BT"/>
              </a:rPr>
              <a:t>El problema actual</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1028" name="Text Box 13"/>
          <p:cNvSpPr txBox="1">
            <a:spLocks noChangeArrowheads="1"/>
          </p:cNvSpPr>
          <p:nvPr/>
        </p:nvSpPr>
        <p:spPr bwMode="auto">
          <a:xfrm>
            <a:off x="3419475" y="2844800"/>
            <a:ext cx="2016125" cy="584200"/>
          </a:xfrm>
          <a:prstGeom prst="rect">
            <a:avLst/>
          </a:prstGeom>
          <a:noFill/>
          <a:ln w="53975">
            <a:noFill/>
            <a:miter lim="800000"/>
            <a:headEnd/>
            <a:tailEnd/>
          </a:ln>
        </p:spPr>
        <p:txBody>
          <a:bodyPr>
            <a:spAutoFit/>
          </a:bodyPr>
          <a:lstStyle/>
          <a:p>
            <a:pPr algn="ctr"/>
            <a:r>
              <a:rPr lang="es-ES_tradnl" sz="1600"/>
              <a:t>Fuente radiactiva, </a:t>
            </a:r>
          </a:p>
          <a:p>
            <a:pPr algn="ctr"/>
            <a:r>
              <a:rPr lang="es-ES_tradnl" sz="1600"/>
              <a:t>sin control</a:t>
            </a:r>
            <a:endParaRPr lang="es-ES" sz="1600"/>
          </a:p>
        </p:txBody>
      </p:sp>
      <p:sp>
        <p:nvSpPr>
          <p:cNvPr id="1029" name="Text Box 15"/>
          <p:cNvSpPr txBox="1">
            <a:spLocks noChangeArrowheads="1"/>
          </p:cNvSpPr>
          <p:nvPr/>
        </p:nvSpPr>
        <p:spPr bwMode="auto">
          <a:xfrm>
            <a:off x="395288" y="2916238"/>
            <a:ext cx="1943100" cy="584200"/>
          </a:xfrm>
          <a:prstGeom prst="rect">
            <a:avLst/>
          </a:prstGeom>
          <a:noFill/>
          <a:ln w="53975">
            <a:noFill/>
            <a:miter lim="800000"/>
            <a:headEnd/>
            <a:tailEnd/>
          </a:ln>
        </p:spPr>
        <p:txBody>
          <a:bodyPr>
            <a:spAutoFit/>
          </a:bodyPr>
          <a:lstStyle/>
          <a:p>
            <a:pPr algn="ctr">
              <a:spcBef>
                <a:spcPct val="50000"/>
              </a:spcBef>
            </a:pPr>
            <a:r>
              <a:rPr lang="es-ES_tradnl" sz="1600"/>
              <a:t>Fuente radiactiva bajo control</a:t>
            </a:r>
            <a:endParaRPr lang="es-ES" sz="1600"/>
          </a:p>
        </p:txBody>
      </p:sp>
      <p:grpSp>
        <p:nvGrpSpPr>
          <p:cNvPr id="1030" name="149 Grupo"/>
          <p:cNvGrpSpPr>
            <a:grpSpLocks/>
          </p:cNvGrpSpPr>
          <p:nvPr/>
        </p:nvGrpSpPr>
        <p:grpSpPr bwMode="auto">
          <a:xfrm>
            <a:off x="468313" y="1268413"/>
            <a:ext cx="1655762" cy="1655762"/>
            <a:chOff x="467544" y="1268760"/>
            <a:chExt cx="1656184" cy="1656184"/>
          </a:xfrm>
        </p:grpSpPr>
        <p:pic>
          <p:nvPicPr>
            <p:cNvPr id="1052" name="Picture 2" descr="52-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41439" y="1628800"/>
              <a:ext cx="904693" cy="937917"/>
            </a:xfrm>
            <a:prstGeom prst="rect">
              <a:avLst/>
            </a:prstGeom>
            <a:noFill/>
            <a:ln w="9525">
              <a:noFill/>
              <a:miter lim="800000"/>
              <a:headEnd/>
              <a:tailEnd/>
            </a:ln>
          </p:spPr>
        </p:pic>
        <p:sp>
          <p:nvSpPr>
            <p:cNvPr id="9" name="8 Anillo"/>
            <p:cNvSpPr/>
            <p:nvPr/>
          </p:nvSpPr>
          <p:spPr bwMode="auto">
            <a:xfrm>
              <a:off x="467544" y="1268760"/>
              <a:ext cx="1656184" cy="1656184"/>
            </a:xfrm>
            <a:prstGeom prst="donu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w="317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s-AR"/>
            </a:p>
          </p:txBody>
        </p:sp>
      </p:grpSp>
      <p:pic>
        <p:nvPicPr>
          <p:cNvPr id="1031" name="Picture 2" descr="52-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95738" y="1628775"/>
            <a:ext cx="904875" cy="938213"/>
          </a:xfrm>
          <a:prstGeom prst="rect">
            <a:avLst/>
          </a:prstGeom>
          <a:noFill/>
          <a:ln w="9525">
            <a:noFill/>
            <a:miter lim="800000"/>
            <a:headEnd/>
            <a:tailEnd/>
          </a:ln>
        </p:spPr>
      </p:pic>
      <p:sp>
        <p:nvSpPr>
          <p:cNvPr id="11" name="AutoShape 23"/>
          <p:cNvSpPr>
            <a:spLocks noChangeArrowheads="1"/>
          </p:cNvSpPr>
          <p:nvPr/>
        </p:nvSpPr>
        <p:spPr bwMode="auto">
          <a:xfrm rot="10800000">
            <a:off x="2555875" y="1773238"/>
            <a:ext cx="1079500" cy="576262"/>
          </a:xfrm>
          <a:prstGeom prst="leftArrow">
            <a:avLst>
              <a:gd name="adj1" fmla="val 50000"/>
              <a:gd name="adj2" fmla="val 46832"/>
            </a:avLst>
          </a:prstGeom>
          <a:solidFill>
            <a:schemeClr val="accent1">
              <a:lumMod val="50000"/>
            </a:schemeClr>
          </a:solidFill>
          <a:ln w="53975">
            <a:solidFill>
              <a:srgbClr val="FFC000"/>
            </a:solidFill>
            <a:miter lim="800000"/>
            <a:headEnd/>
            <a:tailEnd/>
          </a:ln>
        </p:spPr>
        <p:txBody>
          <a:bodyPr wrap="none" anchor="ctr"/>
          <a:lstStyle/>
          <a:p>
            <a:pPr>
              <a:defRPr/>
            </a:pPr>
            <a:endParaRPr lang="es-AR"/>
          </a:p>
        </p:txBody>
      </p:sp>
      <p:sp>
        <p:nvSpPr>
          <p:cNvPr id="12" name="AutoShape 23"/>
          <p:cNvSpPr>
            <a:spLocks noChangeArrowheads="1"/>
          </p:cNvSpPr>
          <p:nvPr/>
        </p:nvSpPr>
        <p:spPr bwMode="auto">
          <a:xfrm rot="10800000">
            <a:off x="5221288" y="1773238"/>
            <a:ext cx="1079500" cy="576262"/>
          </a:xfrm>
          <a:prstGeom prst="leftArrow">
            <a:avLst>
              <a:gd name="adj1" fmla="val 50000"/>
              <a:gd name="adj2" fmla="val 46832"/>
            </a:avLst>
          </a:prstGeom>
          <a:solidFill>
            <a:schemeClr val="accent1">
              <a:lumMod val="50000"/>
            </a:schemeClr>
          </a:solidFill>
          <a:ln w="53975">
            <a:solidFill>
              <a:srgbClr val="FFC000"/>
            </a:solidFill>
            <a:miter lim="800000"/>
            <a:headEnd/>
            <a:tailEnd/>
          </a:ln>
        </p:spPr>
        <p:txBody>
          <a:bodyPr wrap="none" anchor="ctr"/>
          <a:lstStyle/>
          <a:p>
            <a:pPr>
              <a:defRPr/>
            </a:pPr>
            <a:endParaRPr lang="es-AR"/>
          </a:p>
        </p:txBody>
      </p:sp>
      <p:pic>
        <p:nvPicPr>
          <p:cNvPr id="1034" name="Picture 2" descr="http://2.bp.blogspot.com/_RrJ-Hlz-Zok/TLTT-yNMZqI/AAAAAAAAAAM/Wc0ha5lzf7g/s1600/chatarra+garra.jpg"/>
          <p:cNvPicPr>
            <a:picLocks noChangeAspect="1" noChangeArrowheads="1"/>
          </p:cNvPicPr>
          <p:nvPr/>
        </p:nvPicPr>
        <p:blipFill>
          <a:blip r:embed="rId4"/>
          <a:srcRect/>
          <a:stretch>
            <a:fillRect/>
          </a:stretch>
        </p:blipFill>
        <p:spPr bwMode="auto">
          <a:xfrm>
            <a:off x="6588125" y="1268413"/>
            <a:ext cx="2208213" cy="1655762"/>
          </a:xfrm>
          <a:prstGeom prst="rect">
            <a:avLst/>
          </a:prstGeom>
          <a:noFill/>
          <a:ln w="25400">
            <a:solidFill>
              <a:srgbClr val="FFC000"/>
            </a:solidFill>
            <a:miter lim="800000"/>
            <a:headEnd/>
            <a:tailEnd/>
          </a:ln>
        </p:spPr>
      </p:pic>
      <p:sp>
        <p:nvSpPr>
          <p:cNvPr id="14" name="AutoShape 23"/>
          <p:cNvSpPr>
            <a:spLocks noChangeArrowheads="1"/>
          </p:cNvSpPr>
          <p:nvPr/>
        </p:nvSpPr>
        <p:spPr bwMode="auto">
          <a:xfrm rot="17915558">
            <a:off x="7128669" y="3536157"/>
            <a:ext cx="1079500" cy="576262"/>
          </a:xfrm>
          <a:prstGeom prst="leftArrow">
            <a:avLst>
              <a:gd name="adj1" fmla="val 50000"/>
              <a:gd name="adj2" fmla="val 46832"/>
            </a:avLst>
          </a:prstGeom>
          <a:solidFill>
            <a:schemeClr val="accent1">
              <a:lumMod val="50000"/>
            </a:schemeClr>
          </a:solidFill>
          <a:ln w="53975">
            <a:solidFill>
              <a:srgbClr val="FFC000"/>
            </a:solidFill>
            <a:miter lim="800000"/>
            <a:headEnd/>
            <a:tailEnd/>
          </a:ln>
        </p:spPr>
        <p:txBody>
          <a:bodyPr wrap="none" anchor="ctr"/>
          <a:lstStyle/>
          <a:p>
            <a:pPr>
              <a:defRPr/>
            </a:pPr>
            <a:endParaRPr lang="es-AR"/>
          </a:p>
        </p:txBody>
      </p:sp>
      <p:pic>
        <p:nvPicPr>
          <p:cNvPr id="1036" name="Picture 4" descr="http://www.grupocobos.com.mx/fierrogalv_archivos/alambre.jpg"/>
          <p:cNvPicPr>
            <a:picLocks noChangeAspect="1" noChangeArrowheads="1"/>
          </p:cNvPicPr>
          <p:nvPr/>
        </p:nvPicPr>
        <p:blipFill>
          <a:blip r:embed="rId5"/>
          <a:srcRect/>
          <a:stretch>
            <a:fillRect/>
          </a:stretch>
        </p:blipFill>
        <p:spPr bwMode="auto">
          <a:xfrm>
            <a:off x="6011863" y="4581525"/>
            <a:ext cx="2089150" cy="1554163"/>
          </a:xfrm>
          <a:prstGeom prst="rect">
            <a:avLst/>
          </a:prstGeom>
          <a:noFill/>
          <a:ln w="25400">
            <a:solidFill>
              <a:srgbClr val="FFC000"/>
            </a:solidFill>
            <a:miter lim="800000"/>
            <a:headEnd/>
            <a:tailEnd/>
          </a:ln>
        </p:spPr>
      </p:pic>
      <p:sp>
        <p:nvSpPr>
          <p:cNvPr id="16" name="AutoShape 23"/>
          <p:cNvSpPr>
            <a:spLocks noChangeArrowheads="1"/>
          </p:cNvSpPr>
          <p:nvPr/>
        </p:nvSpPr>
        <p:spPr bwMode="auto">
          <a:xfrm>
            <a:off x="4356100" y="5157788"/>
            <a:ext cx="1079500" cy="576262"/>
          </a:xfrm>
          <a:prstGeom prst="leftArrow">
            <a:avLst>
              <a:gd name="adj1" fmla="val 50000"/>
              <a:gd name="adj2" fmla="val 46832"/>
            </a:avLst>
          </a:prstGeom>
          <a:solidFill>
            <a:schemeClr val="accent1">
              <a:lumMod val="50000"/>
            </a:schemeClr>
          </a:solidFill>
          <a:ln w="53975">
            <a:solidFill>
              <a:srgbClr val="FFC000"/>
            </a:solidFill>
            <a:miter lim="800000"/>
            <a:headEnd/>
            <a:tailEnd/>
          </a:ln>
        </p:spPr>
        <p:txBody>
          <a:bodyPr wrap="none" anchor="ctr"/>
          <a:lstStyle/>
          <a:p>
            <a:pPr>
              <a:defRPr/>
            </a:pPr>
            <a:endParaRPr lang="es-AR"/>
          </a:p>
        </p:txBody>
      </p:sp>
      <p:sp>
        <p:nvSpPr>
          <p:cNvPr id="18" name="17 Rectángulo redondeado"/>
          <p:cNvSpPr/>
          <p:nvPr/>
        </p:nvSpPr>
        <p:spPr bwMode="auto">
          <a:xfrm>
            <a:off x="827088" y="3933825"/>
            <a:ext cx="3313112" cy="2519363"/>
          </a:xfrm>
          <a:prstGeom prst="roundRect">
            <a:avLst>
              <a:gd name="adj" fmla="val 27112"/>
            </a:avLst>
          </a:prstGeom>
          <a:solidFill>
            <a:schemeClr val="accent1"/>
          </a:solidFill>
          <a:ln w="28575" cap="flat" cmpd="sng" algn="ctr">
            <a:solidFill>
              <a:srgbClr val="FF0000"/>
            </a:solidFill>
            <a:prstDash val="solid"/>
            <a:round/>
            <a:headEnd type="none" w="med" len="med"/>
            <a:tailEnd type="none" w="med" len="med"/>
          </a:ln>
          <a:effectLst>
            <a:outerShdw blurRad="1041400" dist="571500" dir="15420000" algn="tr" rotWithShape="0">
              <a:prstClr val="black">
                <a:alpha val="40000"/>
              </a:prstClr>
            </a:outerShdw>
          </a:effectLst>
          <a:extLst>
            <a:ext uri="{AF507438-7753-43E0-B8FC-AC1667EBCBE1}"/>
          </a:extLst>
        </p:spPr>
        <p:txBody>
          <a:bodyPr/>
          <a:lstStyle/>
          <a:p>
            <a:pPr>
              <a:defRPr/>
            </a:pPr>
            <a:endParaRPr lang="es-AR"/>
          </a:p>
        </p:txBody>
      </p:sp>
      <p:pic>
        <p:nvPicPr>
          <p:cNvPr id="1039" name="Picture 10"/>
          <p:cNvPicPr>
            <a:picLocks noChangeAspect="1" noChangeArrowheads="1"/>
          </p:cNvPicPr>
          <p:nvPr/>
        </p:nvPicPr>
        <p:blipFill>
          <a:blip r:embed="rId6"/>
          <a:srcRect/>
          <a:stretch>
            <a:fillRect/>
          </a:stretch>
        </p:blipFill>
        <p:spPr bwMode="auto">
          <a:xfrm>
            <a:off x="468313" y="4365625"/>
            <a:ext cx="552450" cy="863600"/>
          </a:xfrm>
          <a:prstGeom prst="rect">
            <a:avLst/>
          </a:prstGeom>
          <a:noFill/>
          <a:ln w="9525">
            <a:noFill/>
            <a:miter lim="800000"/>
            <a:headEnd/>
            <a:tailEnd/>
          </a:ln>
        </p:spPr>
      </p:pic>
      <p:pic>
        <p:nvPicPr>
          <p:cNvPr id="1040" name="Picture 5"/>
          <p:cNvPicPr>
            <a:picLocks noChangeAspect="1" noChangeArrowheads="1"/>
          </p:cNvPicPr>
          <p:nvPr/>
        </p:nvPicPr>
        <p:blipFill>
          <a:blip r:embed="rId7"/>
          <a:srcRect/>
          <a:stretch>
            <a:fillRect/>
          </a:stretch>
        </p:blipFill>
        <p:spPr bwMode="auto">
          <a:xfrm>
            <a:off x="1042988" y="5157788"/>
            <a:ext cx="1474787" cy="1095375"/>
          </a:xfrm>
          <a:prstGeom prst="rect">
            <a:avLst/>
          </a:prstGeom>
          <a:noFill/>
          <a:ln w="9525">
            <a:noFill/>
            <a:miter lim="800000"/>
            <a:headEnd/>
            <a:tailEnd/>
          </a:ln>
        </p:spPr>
      </p:pic>
      <p:pic>
        <p:nvPicPr>
          <p:cNvPr id="1041" name="Picture 1" descr="C:\Users\walter\Desktop\Imagen3.png"/>
          <p:cNvPicPr>
            <a:picLocks noChangeAspect="1" noChangeArrowheads="1"/>
          </p:cNvPicPr>
          <p:nvPr/>
        </p:nvPicPr>
        <p:blipFill>
          <a:blip r:embed="rId8"/>
          <a:srcRect/>
          <a:stretch>
            <a:fillRect/>
          </a:stretch>
        </p:blipFill>
        <p:spPr bwMode="auto">
          <a:xfrm>
            <a:off x="6875463" y="4724400"/>
            <a:ext cx="144462" cy="149225"/>
          </a:xfrm>
          <a:prstGeom prst="rect">
            <a:avLst/>
          </a:prstGeom>
          <a:noFill/>
          <a:ln w="9525">
            <a:noFill/>
            <a:miter lim="800000"/>
            <a:headEnd/>
            <a:tailEnd/>
          </a:ln>
        </p:spPr>
      </p:pic>
      <p:pic>
        <p:nvPicPr>
          <p:cNvPr id="1042" name="Picture 1" descr="C:\Users\walter\Desktop\Imagen3.png"/>
          <p:cNvPicPr>
            <a:picLocks noChangeAspect="1" noChangeArrowheads="1"/>
          </p:cNvPicPr>
          <p:nvPr/>
        </p:nvPicPr>
        <p:blipFill>
          <a:blip r:embed="rId8"/>
          <a:srcRect/>
          <a:stretch>
            <a:fillRect/>
          </a:stretch>
        </p:blipFill>
        <p:spPr bwMode="auto">
          <a:xfrm>
            <a:off x="7667625" y="2276475"/>
            <a:ext cx="360363" cy="373063"/>
          </a:xfrm>
          <a:prstGeom prst="rect">
            <a:avLst/>
          </a:prstGeom>
          <a:noFill/>
          <a:ln w="9525">
            <a:noFill/>
            <a:miter lim="800000"/>
            <a:headEnd/>
            <a:tailEnd/>
          </a:ln>
        </p:spPr>
      </p:pic>
      <p:pic>
        <p:nvPicPr>
          <p:cNvPr id="1043" name="Picture 1" descr="C:\Users\walter\Desktop\Imagen3.png"/>
          <p:cNvPicPr>
            <a:picLocks noChangeAspect="1" noChangeArrowheads="1"/>
          </p:cNvPicPr>
          <p:nvPr/>
        </p:nvPicPr>
        <p:blipFill>
          <a:blip r:embed="rId8"/>
          <a:srcRect/>
          <a:stretch>
            <a:fillRect/>
          </a:stretch>
        </p:blipFill>
        <p:spPr bwMode="auto">
          <a:xfrm>
            <a:off x="7524750" y="5013325"/>
            <a:ext cx="142875" cy="149225"/>
          </a:xfrm>
          <a:prstGeom prst="rect">
            <a:avLst/>
          </a:prstGeom>
          <a:noFill/>
          <a:ln w="9525">
            <a:noFill/>
            <a:miter lim="800000"/>
            <a:headEnd/>
            <a:tailEnd/>
          </a:ln>
        </p:spPr>
      </p:pic>
      <p:pic>
        <p:nvPicPr>
          <p:cNvPr id="1044" name="Picture 1" descr="C:\Users\walter\Desktop\Imagen3.png"/>
          <p:cNvPicPr>
            <a:picLocks noChangeAspect="1" noChangeArrowheads="1"/>
          </p:cNvPicPr>
          <p:nvPr/>
        </p:nvPicPr>
        <p:blipFill>
          <a:blip r:embed="rId8"/>
          <a:srcRect/>
          <a:stretch>
            <a:fillRect/>
          </a:stretch>
        </p:blipFill>
        <p:spPr bwMode="auto">
          <a:xfrm>
            <a:off x="6372225" y="4868863"/>
            <a:ext cx="144463" cy="149225"/>
          </a:xfrm>
          <a:prstGeom prst="rect">
            <a:avLst/>
          </a:prstGeom>
          <a:noFill/>
          <a:ln w="9525">
            <a:noFill/>
            <a:miter lim="800000"/>
            <a:headEnd/>
            <a:tailEnd/>
          </a:ln>
        </p:spPr>
      </p:pic>
      <p:pic>
        <p:nvPicPr>
          <p:cNvPr id="1045" name="Picture 1" descr="C:\Users\walter\Desktop\Imagen3.png"/>
          <p:cNvPicPr>
            <a:picLocks noChangeAspect="1" noChangeArrowheads="1"/>
          </p:cNvPicPr>
          <p:nvPr/>
        </p:nvPicPr>
        <p:blipFill>
          <a:blip r:embed="rId8"/>
          <a:srcRect/>
          <a:stretch>
            <a:fillRect/>
          </a:stretch>
        </p:blipFill>
        <p:spPr bwMode="auto">
          <a:xfrm>
            <a:off x="7837488" y="5329238"/>
            <a:ext cx="144462" cy="149225"/>
          </a:xfrm>
          <a:prstGeom prst="rect">
            <a:avLst/>
          </a:prstGeom>
          <a:noFill/>
          <a:ln w="9525">
            <a:noFill/>
            <a:miter lim="800000"/>
            <a:headEnd/>
            <a:tailEnd/>
          </a:ln>
        </p:spPr>
      </p:pic>
      <p:pic>
        <p:nvPicPr>
          <p:cNvPr id="1046" name="Picture 1" descr="C:\Users\walter\Desktop\Imagen3.png"/>
          <p:cNvPicPr>
            <a:picLocks noChangeAspect="1" noChangeArrowheads="1"/>
          </p:cNvPicPr>
          <p:nvPr/>
        </p:nvPicPr>
        <p:blipFill>
          <a:blip r:embed="rId8"/>
          <a:srcRect/>
          <a:stretch>
            <a:fillRect/>
          </a:stretch>
        </p:blipFill>
        <p:spPr bwMode="auto">
          <a:xfrm>
            <a:off x="7740650" y="5876925"/>
            <a:ext cx="144463" cy="149225"/>
          </a:xfrm>
          <a:prstGeom prst="rect">
            <a:avLst/>
          </a:prstGeom>
          <a:noFill/>
          <a:ln w="9525">
            <a:noFill/>
            <a:miter lim="800000"/>
            <a:headEnd/>
            <a:tailEnd/>
          </a:ln>
        </p:spPr>
      </p:pic>
      <p:pic>
        <p:nvPicPr>
          <p:cNvPr id="1047" name="Picture 1" descr="C:\Users\walter\Desktop\Imagen3.png"/>
          <p:cNvPicPr>
            <a:picLocks noChangeAspect="1" noChangeArrowheads="1"/>
          </p:cNvPicPr>
          <p:nvPr/>
        </p:nvPicPr>
        <p:blipFill>
          <a:blip r:embed="rId8"/>
          <a:srcRect/>
          <a:stretch>
            <a:fillRect/>
          </a:stretch>
        </p:blipFill>
        <p:spPr bwMode="auto">
          <a:xfrm>
            <a:off x="7885113" y="5634038"/>
            <a:ext cx="142875" cy="149225"/>
          </a:xfrm>
          <a:prstGeom prst="rect">
            <a:avLst/>
          </a:prstGeom>
          <a:noFill/>
          <a:ln w="9525">
            <a:noFill/>
            <a:miter lim="800000"/>
            <a:headEnd/>
            <a:tailEnd/>
          </a:ln>
        </p:spPr>
      </p:pic>
      <p:pic>
        <p:nvPicPr>
          <p:cNvPr id="1048" name="Picture 1" descr="C:\Users\walter\Desktop\Imagen3.png"/>
          <p:cNvPicPr>
            <a:picLocks noChangeAspect="1" noChangeArrowheads="1"/>
          </p:cNvPicPr>
          <p:nvPr/>
        </p:nvPicPr>
        <p:blipFill>
          <a:blip r:embed="rId8"/>
          <a:srcRect/>
          <a:stretch>
            <a:fillRect/>
          </a:stretch>
        </p:blipFill>
        <p:spPr bwMode="auto">
          <a:xfrm>
            <a:off x="6443663" y="5661025"/>
            <a:ext cx="144462" cy="149225"/>
          </a:xfrm>
          <a:prstGeom prst="rect">
            <a:avLst/>
          </a:prstGeom>
          <a:noFill/>
          <a:ln w="9525">
            <a:noFill/>
            <a:miter lim="800000"/>
            <a:headEnd/>
            <a:tailEnd/>
          </a:ln>
        </p:spPr>
      </p:pic>
      <p:pic>
        <p:nvPicPr>
          <p:cNvPr id="1049" name="Picture 1" descr="C:\Users\walter\Desktop\Imagen3.png"/>
          <p:cNvPicPr>
            <a:picLocks noChangeAspect="1" noChangeArrowheads="1"/>
          </p:cNvPicPr>
          <p:nvPr/>
        </p:nvPicPr>
        <p:blipFill>
          <a:blip r:embed="rId8"/>
          <a:srcRect/>
          <a:stretch>
            <a:fillRect/>
          </a:stretch>
        </p:blipFill>
        <p:spPr bwMode="auto">
          <a:xfrm>
            <a:off x="6732588" y="5295900"/>
            <a:ext cx="142875" cy="149225"/>
          </a:xfrm>
          <a:prstGeom prst="rect">
            <a:avLst/>
          </a:prstGeom>
          <a:noFill/>
          <a:ln w="9525">
            <a:noFill/>
            <a:miter lim="800000"/>
            <a:headEnd/>
            <a:tailEnd/>
          </a:ln>
        </p:spPr>
      </p:pic>
      <p:pic>
        <p:nvPicPr>
          <p:cNvPr id="1050" name="Picture 2"/>
          <p:cNvPicPr>
            <a:picLocks noChangeAspect="1" noChangeArrowheads="1"/>
          </p:cNvPicPr>
          <p:nvPr/>
        </p:nvPicPr>
        <p:blipFill>
          <a:blip r:embed="rId9">
            <a:lum bright="12000"/>
          </a:blip>
          <a:srcRect/>
          <a:stretch>
            <a:fillRect/>
          </a:stretch>
        </p:blipFill>
        <p:spPr bwMode="auto">
          <a:xfrm>
            <a:off x="1331913" y="4076700"/>
            <a:ext cx="1511300" cy="984250"/>
          </a:xfrm>
          <a:prstGeom prst="rect">
            <a:avLst/>
          </a:prstGeom>
          <a:noFill/>
          <a:ln w="12700">
            <a:noFill/>
            <a:miter lim="800000"/>
            <a:headEnd type="none" w="sm" len="sm"/>
            <a:tailEnd type="none" w="sm" len="sm"/>
          </a:ln>
        </p:spPr>
      </p:pic>
      <p:sp>
        <p:nvSpPr>
          <p:cNvPr id="1051" name="149 Elipse"/>
          <p:cNvSpPr>
            <a:spLocks noChangeArrowheads="1"/>
          </p:cNvSpPr>
          <p:nvPr/>
        </p:nvSpPr>
        <p:spPr bwMode="auto">
          <a:xfrm>
            <a:off x="250825" y="4221163"/>
            <a:ext cx="936625" cy="1152525"/>
          </a:xfrm>
          <a:prstGeom prst="ellipse">
            <a:avLst/>
          </a:prstGeom>
          <a:noFill/>
          <a:ln w="19050" algn="ctr">
            <a:solidFill>
              <a:srgbClr val="FF0000"/>
            </a:solidFill>
            <a:round/>
            <a:headEnd/>
            <a:tailEnd/>
          </a:ln>
        </p:spPr>
        <p:txBody>
          <a:bodyPr/>
          <a:lstStyle/>
          <a:p>
            <a:endParaRPr lang="es-AR"/>
          </a:p>
        </p:txBody>
      </p:sp>
      <p:graphicFrame>
        <p:nvGraphicFramePr>
          <p:cNvPr id="1026" name="Object 4">
            <a:hlinkClick r:id="" action="ppaction://ole?verb=0"/>
          </p:cNvPr>
          <p:cNvGraphicFramePr>
            <a:graphicFrameLocks/>
          </p:cNvGraphicFramePr>
          <p:nvPr/>
        </p:nvGraphicFramePr>
        <p:xfrm>
          <a:off x="3059113" y="4724400"/>
          <a:ext cx="936625" cy="1341438"/>
        </p:xfrm>
        <a:graphic>
          <a:graphicData uri="http://schemas.openxmlformats.org/presentationml/2006/ole">
            <p:oleObj spid="_x0000_s1026" name="Microsoft ClipArt Gallery" r:id="rId10" imgW="3792240" imgH="49590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Título"/>
          <p:cNvSpPr>
            <a:spLocks noGrp="1"/>
          </p:cNvSpPr>
          <p:nvPr>
            <p:ph type="title"/>
          </p:nvPr>
        </p:nvSpPr>
        <p:spPr>
          <a:xfrm>
            <a:off x="-46038" y="0"/>
            <a:ext cx="3322638" cy="981075"/>
          </a:xfrm>
        </p:spPr>
        <p:txBody>
          <a:bodyPr/>
          <a:lstStyle/>
          <a:p>
            <a:r>
              <a:rPr lang="es-AR" sz="2400" b="1" i="1" smtClean="0">
                <a:solidFill>
                  <a:srgbClr val="835C9A"/>
                </a:solidFill>
                <a:latin typeface="AvantGarde Bk BT"/>
              </a:rPr>
              <a:t>El problema actual</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22530" name="2 Marcador de contenido"/>
          <p:cNvSpPr>
            <a:spLocks noGrp="1"/>
          </p:cNvSpPr>
          <p:nvPr>
            <p:ph idx="1"/>
          </p:nvPr>
        </p:nvSpPr>
        <p:spPr>
          <a:xfrm>
            <a:off x="457200" y="1268413"/>
            <a:ext cx="8229600" cy="4525962"/>
          </a:xfrm>
        </p:spPr>
        <p:txBody>
          <a:bodyPr/>
          <a:lstStyle/>
          <a:p>
            <a:pPr>
              <a:buFontTx/>
              <a:buNone/>
            </a:pPr>
            <a:r>
              <a:rPr lang="es-AR" sz="2400" smtClean="0">
                <a:latin typeface="Calibri" pitchFamily="34" charset="0"/>
                <a:ea typeface="Calibri" pitchFamily="34" charset="0"/>
                <a:cs typeface="Calibri" pitchFamily="34" charset="0"/>
              </a:rPr>
              <a:t>Costos </a:t>
            </a:r>
          </a:p>
          <a:p>
            <a:pPr algn="just"/>
            <a:r>
              <a:rPr lang="es-AR" sz="2400" smtClean="0">
                <a:latin typeface="Calibri" pitchFamily="34" charset="0"/>
                <a:ea typeface="Calibri" pitchFamily="34" charset="0"/>
                <a:cs typeface="Calibri" pitchFamily="34" charset="0"/>
              </a:rPr>
              <a:t>Fusión de una fuente radiactiva (depende de su actividad , isótopo, etc</a:t>
            </a:r>
            <a:r>
              <a:rPr lang="es-AR" sz="2400" i="1" smtClean="0">
                <a:latin typeface="Calibri" pitchFamily="34" charset="0"/>
                <a:ea typeface="Calibri" pitchFamily="34" charset="0"/>
                <a:cs typeface="Calibri" pitchFamily="34" charset="0"/>
              </a:rPr>
              <a:t>.) </a:t>
            </a:r>
            <a:r>
              <a:rPr lang="es-AR" sz="2400" i="1" u="sng" smtClean="0">
                <a:solidFill>
                  <a:srgbClr val="FF0000"/>
                </a:solidFill>
                <a:latin typeface="Calibri" pitchFamily="34" charset="0"/>
                <a:ea typeface="Calibri" pitchFamily="34" charset="0"/>
                <a:cs typeface="Calibri" pitchFamily="34" charset="0"/>
              </a:rPr>
              <a:t> ???? U$S a</a:t>
            </a:r>
            <a:r>
              <a:rPr lang="es-AR" sz="2400" i="1" u="sng" smtClean="0">
                <a:latin typeface="Calibri" pitchFamily="34" charset="0"/>
                <a:ea typeface="Calibri" pitchFamily="34" charset="0"/>
                <a:cs typeface="Calibri" pitchFamily="34" charset="0"/>
              </a:rPr>
              <a:t> </a:t>
            </a:r>
            <a:r>
              <a:rPr lang="es-AR" sz="2400" i="1" u="sng" smtClean="0">
                <a:solidFill>
                  <a:srgbClr val="FF0000"/>
                </a:solidFill>
                <a:latin typeface="Calibri" pitchFamily="34" charset="0"/>
                <a:ea typeface="Calibri" pitchFamily="34" charset="0"/>
                <a:cs typeface="Calibri" pitchFamily="34" charset="0"/>
              </a:rPr>
              <a:t>?????????? U$S</a:t>
            </a:r>
          </a:p>
          <a:p>
            <a:pPr algn="just">
              <a:buFontTx/>
              <a:buNone/>
            </a:pPr>
            <a:r>
              <a:rPr lang="es-AR" sz="2400" smtClean="0">
                <a:latin typeface="Calibri" pitchFamily="34" charset="0"/>
                <a:ea typeface="Calibri" pitchFamily="34" charset="0"/>
                <a:cs typeface="Calibri" pitchFamily="34" charset="0"/>
              </a:rPr>
              <a:t>+ exposición de los trabajadores a la radiación/contaminación, impacto en medioambiente, miembros del publico, etc.</a:t>
            </a:r>
          </a:p>
          <a:p>
            <a:pPr algn="just">
              <a:buFontTx/>
              <a:buNone/>
            </a:pPr>
            <a:endParaRPr lang="es-AR" sz="2400" smtClean="0">
              <a:latin typeface="Calibri" pitchFamily="34" charset="0"/>
              <a:ea typeface="Calibri" pitchFamily="34" charset="0"/>
              <a:cs typeface="Calibri" pitchFamily="34" charset="0"/>
            </a:endParaRPr>
          </a:p>
          <a:p>
            <a:pPr algn="just"/>
            <a:r>
              <a:rPr lang="es-AR" sz="2400" smtClean="0">
                <a:latin typeface="Calibri" pitchFamily="34" charset="0"/>
                <a:ea typeface="Calibri" pitchFamily="34" charset="0"/>
                <a:cs typeface="Calibri" pitchFamily="34" charset="0"/>
              </a:rPr>
              <a:t>Detector (portal) aproximadamente </a:t>
            </a:r>
            <a:r>
              <a:rPr lang="es-AR" sz="2400" smtClean="0">
                <a:solidFill>
                  <a:srgbClr val="FF0000"/>
                </a:solidFill>
                <a:latin typeface="Calibri" pitchFamily="34" charset="0"/>
                <a:ea typeface="Calibri" pitchFamily="34" charset="0"/>
                <a:cs typeface="Calibri" pitchFamily="34" charset="0"/>
              </a:rPr>
              <a:t>70.000 a 80.000 U$S</a:t>
            </a:r>
          </a:p>
          <a:p>
            <a:pPr algn="just">
              <a:buFontTx/>
              <a:buNone/>
            </a:pPr>
            <a:r>
              <a:rPr lang="es-AR" sz="2400" smtClean="0">
                <a:latin typeface="Calibri" pitchFamily="34" charset="0"/>
                <a:ea typeface="Calibri" pitchFamily="34" charset="0"/>
                <a:cs typeface="Calibri" pitchFamily="34" charset="0"/>
              </a:rPr>
              <a:t>+ costos de mantenimiento, etc.</a:t>
            </a:r>
          </a:p>
          <a:p>
            <a:pPr algn="just">
              <a:buFontTx/>
              <a:buNone/>
            </a:pPr>
            <a:endParaRPr lang="es-AR" sz="2400" smtClean="0">
              <a:latin typeface="Calibri" pitchFamily="34" charset="0"/>
              <a:ea typeface="Calibri" pitchFamily="34" charset="0"/>
              <a:cs typeface="Calibri" pitchFamily="34" charset="0"/>
            </a:endParaRPr>
          </a:p>
          <a:p>
            <a:pPr algn="just"/>
            <a:r>
              <a:rPr lang="en-US" sz="2400" smtClean="0">
                <a:latin typeface="Calibri" pitchFamily="34" charset="0"/>
                <a:ea typeface="Calibri" pitchFamily="34" charset="0"/>
                <a:cs typeface="Calibri" pitchFamily="34" charset="0"/>
              </a:rPr>
              <a:t>Disponer una fuente radiactiva adecuadamente: </a:t>
            </a:r>
            <a:r>
              <a:rPr lang="en-US" sz="2400" smtClean="0">
                <a:solidFill>
                  <a:srgbClr val="FF0000"/>
                </a:solidFill>
                <a:latin typeface="Calibri" pitchFamily="34" charset="0"/>
                <a:ea typeface="Calibri" pitchFamily="34" charset="0"/>
                <a:cs typeface="Calibri" pitchFamily="34" charset="0"/>
              </a:rPr>
              <a:t>1.000 – 3.000 U$S </a:t>
            </a:r>
            <a:r>
              <a:rPr lang="es-AR" sz="2400" smtClean="0">
                <a:latin typeface="Calibri" pitchFamily="34" charset="0"/>
                <a:ea typeface="Calibri" pitchFamily="34" charset="0"/>
                <a:cs typeface="Calibri" pitchFamily="34" charset="0"/>
              </a:rPr>
              <a:t>(depende de su actividad  y del sistema de gestión nacional)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3 Título"/>
          <p:cNvSpPr>
            <a:spLocks noGrp="1"/>
          </p:cNvSpPr>
          <p:nvPr>
            <p:ph type="title"/>
          </p:nvPr>
        </p:nvSpPr>
        <p:spPr>
          <a:xfrm>
            <a:off x="-46038" y="0"/>
            <a:ext cx="3322638" cy="981075"/>
          </a:xfrm>
        </p:spPr>
        <p:txBody>
          <a:bodyPr/>
          <a:lstStyle/>
          <a:p>
            <a:r>
              <a:rPr lang="es-AR" sz="2400" b="1" i="1" smtClean="0">
                <a:solidFill>
                  <a:srgbClr val="835C9A"/>
                </a:solidFill>
                <a:latin typeface="AvantGarde Bk BT"/>
              </a:rPr>
              <a:t>El problema actual</a:t>
            </a:r>
            <a:r>
              <a:rPr lang="es-ES" sz="2400" i="1" smtClean="0">
                <a:solidFill>
                  <a:srgbClr val="835C9A"/>
                </a:solidFill>
                <a:latin typeface="AvantGarde Bk BT"/>
              </a:rPr>
              <a:t/>
            </a:r>
            <a:br>
              <a:rPr lang="es-ES" sz="2400" i="1" smtClean="0">
                <a:solidFill>
                  <a:srgbClr val="835C9A"/>
                </a:solidFill>
                <a:latin typeface="AvantGarde Bk BT"/>
              </a:rPr>
            </a:br>
            <a:endParaRPr lang="es-AR" sz="2400" smtClean="0"/>
          </a:p>
        </p:txBody>
      </p:sp>
      <p:sp>
        <p:nvSpPr>
          <p:cNvPr id="23554" name="2 Marcador de contenido"/>
          <p:cNvSpPr>
            <a:spLocks noGrp="1"/>
          </p:cNvSpPr>
          <p:nvPr>
            <p:ph idx="1"/>
          </p:nvPr>
        </p:nvSpPr>
        <p:spPr>
          <a:xfrm>
            <a:off x="457200" y="1268413"/>
            <a:ext cx="8229600" cy="4525962"/>
          </a:xfrm>
        </p:spPr>
        <p:txBody>
          <a:bodyPr/>
          <a:lstStyle/>
          <a:p>
            <a:pPr>
              <a:buFontTx/>
              <a:buNone/>
            </a:pPr>
            <a:r>
              <a:rPr lang="es-AR" sz="2400" smtClean="0">
                <a:latin typeface="Calibri" pitchFamily="34" charset="0"/>
                <a:ea typeface="Calibri" pitchFamily="34" charset="0"/>
                <a:cs typeface="Calibri" pitchFamily="34" charset="0"/>
              </a:rPr>
              <a:t>Sistema regulador </a:t>
            </a:r>
          </a:p>
          <a:p>
            <a:pPr algn="just"/>
            <a:r>
              <a:rPr lang="es-AR" sz="2400" smtClean="0">
                <a:latin typeface="Calibri" pitchFamily="34" charset="0"/>
                <a:ea typeface="Calibri" pitchFamily="34" charset="0"/>
                <a:cs typeface="Calibri" pitchFamily="34" charset="0"/>
              </a:rPr>
              <a:t>Las chatarreras, patios de chatarras, sitios de acopio de metales, pequeñas fundiciones, recuperadores, algunas acerías menores, etc. etc.,……</a:t>
            </a:r>
          </a:p>
        </p:txBody>
      </p:sp>
      <p:sp>
        <p:nvSpPr>
          <p:cNvPr id="6" name="4 Título"/>
          <p:cNvSpPr txBox="1">
            <a:spLocks/>
          </p:cNvSpPr>
          <p:nvPr/>
        </p:nvSpPr>
        <p:spPr bwMode="auto">
          <a:xfrm>
            <a:off x="971600" y="3356992"/>
            <a:ext cx="7272808" cy="954107"/>
          </a:xfrm>
          <a:prstGeom prst="rect">
            <a:avLst/>
          </a:prstGeom>
          <a:solidFill>
            <a:srgbClr val="FFDF79">
              <a:alpha val="59000"/>
            </a:srgbClr>
          </a:solidFill>
          <a:ln w="9525">
            <a:noFill/>
            <a:miter lim="800000"/>
            <a:headEnd/>
            <a:tailEnd/>
          </a:ln>
          <a:effectLst>
            <a:outerShdw blurRad="520700" dir="5400000" sx="147000" sy="147000" algn="ctr" rotWithShape="0">
              <a:srgbClr val="FFC000">
                <a:alpha val="44000"/>
              </a:srgbClr>
            </a:outerShdw>
          </a:effectLst>
          <a:scene3d>
            <a:camera prst="orthographicFront"/>
            <a:lightRig rig="chilly" dir="t"/>
          </a:scene3d>
          <a:sp3d extrusionH="101600">
            <a:bevelT w="50800"/>
            <a:bevelB w="38100" h="127000"/>
            <a:extrusionClr>
              <a:srgbClr val="00B050"/>
            </a:extrusionClr>
          </a:sp3d>
        </p:spPr>
        <p:txBody>
          <a:bodyPr anchor="ctr">
            <a:spAutoFit/>
          </a:bodyPr>
          <a:lstStyle/>
          <a:p>
            <a:pPr algn="ctr" eaLnBrk="0" hangingPunct="0">
              <a:defRPr/>
            </a:pPr>
            <a:r>
              <a:rPr lang="es-AR" sz="2800" dirty="0">
                <a:solidFill>
                  <a:srgbClr val="FF0000"/>
                </a:solidFill>
                <a:latin typeface="Calibri" pitchFamily="34" charset="0"/>
                <a:ea typeface="Calibri" pitchFamily="34" charset="0"/>
                <a:cs typeface="Calibri" pitchFamily="34" charset="0"/>
              </a:rPr>
              <a:t>NO SE ENCUENTRAN DENTRO DEL SISTEMA DE CONTROL REGULATORIO</a:t>
            </a:r>
            <a:r>
              <a:rPr lang="es-AR" sz="2800" dirty="0">
                <a:solidFill>
                  <a:srgbClr val="FF0000"/>
                </a:solidFill>
                <a:latin typeface="Calibri" pitchFamily="34" charset="0"/>
                <a:ea typeface="Calibri" pitchFamily="34" charset="0"/>
                <a:cs typeface="Calibri" pitchFamily="34" charset="0"/>
              </a:rPr>
              <a:t>.</a:t>
            </a:r>
            <a:endParaRPr lang="es-AR" sz="2800" kern="0" dirty="0">
              <a:latin typeface="+mj-lt"/>
              <a:ea typeface="+mj-ea"/>
              <a:cs typeface="+mj-cs"/>
            </a:endParaRPr>
          </a:p>
        </p:txBody>
      </p:sp>
      <p:sp>
        <p:nvSpPr>
          <p:cNvPr id="7" name="4 Título"/>
          <p:cNvSpPr txBox="1">
            <a:spLocks/>
          </p:cNvSpPr>
          <p:nvPr/>
        </p:nvSpPr>
        <p:spPr bwMode="auto">
          <a:xfrm>
            <a:off x="971600" y="4707141"/>
            <a:ext cx="7272808" cy="954107"/>
          </a:xfrm>
          <a:prstGeom prst="rect">
            <a:avLst/>
          </a:prstGeom>
          <a:solidFill>
            <a:schemeClr val="accent2">
              <a:lumMod val="40000"/>
              <a:lumOff val="60000"/>
              <a:alpha val="59000"/>
            </a:schemeClr>
          </a:solidFill>
          <a:ln w="9525">
            <a:noFill/>
            <a:miter lim="800000"/>
            <a:headEnd/>
            <a:tailEnd/>
          </a:ln>
          <a:effectLst>
            <a:outerShdw blurRad="520700" dir="5400000" sx="147000" sy="147000" algn="ctr" rotWithShape="0">
              <a:srgbClr val="FFC000">
                <a:alpha val="44000"/>
              </a:srgbClr>
            </a:outerShdw>
          </a:effectLst>
          <a:scene3d>
            <a:camera prst="orthographicFront"/>
            <a:lightRig rig="chilly" dir="t"/>
          </a:scene3d>
          <a:sp3d extrusionH="101600">
            <a:bevelT w="50800"/>
            <a:bevelB w="38100" h="127000"/>
            <a:extrusionClr>
              <a:srgbClr val="00B050"/>
            </a:extrusionClr>
          </a:sp3d>
        </p:spPr>
        <p:txBody>
          <a:bodyPr anchor="ctr">
            <a:spAutoFit/>
          </a:bodyPr>
          <a:lstStyle/>
          <a:p>
            <a:pPr algn="ctr" eaLnBrk="0" hangingPunct="0">
              <a:defRPr/>
            </a:pPr>
            <a:r>
              <a:rPr lang="es-AR" sz="2800" dirty="0">
                <a:solidFill>
                  <a:srgbClr val="FF0000"/>
                </a:solidFill>
                <a:latin typeface="Calibri" pitchFamily="34" charset="0"/>
                <a:ea typeface="Calibri" pitchFamily="34" charset="0"/>
                <a:cs typeface="Calibri" pitchFamily="34" charset="0"/>
              </a:rPr>
              <a:t>… y es altamente probable que se vean involucrados involuntariamente.</a:t>
            </a:r>
            <a:endParaRPr lang="es-AR" sz="2800" kern="0" dirty="0">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1900</Words>
  <Application>Microsoft Office PowerPoint</Application>
  <PresentationFormat>On-screen Show (4:3)</PresentationFormat>
  <Paragraphs>194</Paragraphs>
  <Slides>41</Slides>
  <Notes>0</Notes>
  <HiddenSlides>0</HiddenSlides>
  <MMClips>0</MMClips>
  <ScaleCrop>false</ScaleCrop>
  <HeadingPairs>
    <vt:vector size="8" baseType="variant">
      <vt:variant>
        <vt:lpstr>Fuentes usadas</vt:lpstr>
      </vt:variant>
      <vt:variant>
        <vt:i4>6</vt:i4>
      </vt:variant>
      <vt:variant>
        <vt:lpstr>Plantilla de diseño</vt:lpstr>
      </vt:variant>
      <vt:variant>
        <vt:i4>1</vt:i4>
      </vt:variant>
      <vt:variant>
        <vt:lpstr>Servidores OLE incrustados</vt:lpstr>
      </vt:variant>
      <vt:variant>
        <vt:i4>1</vt:i4>
      </vt:variant>
      <vt:variant>
        <vt:lpstr>Títulos de diapositiva</vt:lpstr>
      </vt:variant>
      <vt:variant>
        <vt:i4>41</vt:i4>
      </vt:variant>
    </vt:vector>
  </HeadingPairs>
  <TitlesOfParts>
    <vt:vector size="49" baseType="lpstr">
      <vt:lpstr>Arial</vt:lpstr>
      <vt:lpstr>Calibri</vt:lpstr>
      <vt:lpstr>AvantGarde Bk BT</vt:lpstr>
      <vt:lpstr>AvantGarde</vt:lpstr>
      <vt:lpstr>Wingdings</vt:lpstr>
      <vt:lpstr>SimHei</vt:lpstr>
      <vt:lpstr>1_Diseño predeterminado</vt:lpstr>
      <vt:lpstr>Microsoft ClipArt Gallery</vt:lpstr>
      <vt:lpstr>Diapositiva 1</vt:lpstr>
      <vt:lpstr>Diapositiva 2</vt:lpstr>
      <vt:lpstr>Miembros del FORO </vt:lpstr>
      <vt:lpstr>La misión del FORO </vt:lpstr>
      <vt:lpstr>El proyecto </vt:lpstr>
      <vt:lpstr>El problema actual </vt:lpstr>
      <vt:lpstr>El problema actual </vt:lpstr>
      <vt:lpstr>El problema actual </vt:lpstr>
      <vt:lpstr>El problema actual </vt:lpstr>
      <vt:lpstr>Propuesta Argentina </vt:lpstr>
      <vt:lpstr>Aprobación de la iniciativa</vt:lpstr>
      <vt:lpstr>Conferencia Internacional de Tarragona</vt:lpstr>
      <vt:lpstr>Conferencia Internacional de Tarragona</vt:lpstr>
      <vt:lpstr>Reunión previa (Tarragona)  </vt:lpstr>
      <vt:lpstr>Reunión previa (Tarragona)  </vt:lpstr>
      <vt:lpstr>Integrantes del proyecto </vt:lpstr>
      <vt:lpstr>El proyecto </vt:lpstr>
      <vt:lpstr>El proyecto </vt:lpstr>
      <vt:lpstr>El proyecto </vt:lpstr>
      <vt:lpstr>El proyecto </vt:lpstr>
      <vt:lpstr>El proyecto </vt:lpstr>
      <vt:lpstr>El proyecto </vt:lpstr>
      <vt:lpstr>El proyecto </vt:lpstr>
      <vt:lpstr>El proyecto </vt:lpstr>
      <vt:lpstr>El proyecto </vt:lpstr>
      <vt:lpstr>Uso del entorno de trabajo</vt:lpstr>
      <vt:lpstr>Resultados del proyecto</vt:lpstr>
      <vt:lpstr>Justificación de la implementación de medidas de prevención</vt:lpstr>
      <vt:lpstr>Consecuencias</vt:lpstr>
      <vt:lpstr>Eventos recientes </vt:lpstr>
      <vt:lpstr>Detectores GM  </vt:lpstr>
      <vt:lpstr>Portales </vt:lpstr>
      <vt:lpstr>Detectores con identificación de radioisótopos</vt:lpstr>
      <vt:lpstr>Detectores en  grúas </vt:lpstr>
      <vt:lpstr>Probetas de las coladas</vt:lpstr>
      <vt:lpstr>Bibliografía</vt:lpstr>
      <vt:lpstr>Interés internacional por presentar propuestas</vt:lpstr>
      <vt:lpstr>Interés internacional por presentar propuestas</vt:lpstr>
      <vt:lpstr>Interés internacional por presentar propuestas</vt:lpstr>
      <vt:lpstr>El resultado</vt:lpstr>
      <vt:lpstr>Diapositiva 41</vt:lpstr>
    </vt:vector>
  </TitlesOfParts>
  <Company>ARN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ARN</dc:creator>
  <cp:lastModifiedBy>ARN</cp:lastModifiedBy>
  <cp:revision>118</cp:revision>
  <dcterms:created xsi:type="dcterms:W3CDTF">2011-11-02T13:04:15Z</dcterms:created>
  <dcterms:modified xsi:type="dcterms:W3CDTF">2012-08-14T13:23:38Z</dcterms:modified>
</cp:coreProperties>
</file>